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73" r:id="rId3"/>
    <p:sldId id="271" r:id="rId4"/>
    <p:sldId id="272" r:id="rId5"/>
    <p:sldId id="269" r:id="rId6"/>
    <p:sldId id="270" r:id="rId7"/>
    <p:sldId id="278" r:id="rId8"/>
    <p:sldId id="279" r:id="rId9"/>
    <p:sldId id="287" r:id="rId10"/>
    <p:sldId id="274" r:id="rId11"/>
    <p:sldId id="280" r:id="rId12"/>
    <p:sldId id="277" r:id="rId13"/>
    <p:sldId id="281" r:id="rId14"/>
    <p:sldId id="282" r:id="rId15"/>
    <p:sldId id="283" r:id="rId16"/>
    <p:sldId id="266" r:id="rId17"/>
    <p:sldId id="284" r:id="rId18"/>
    <p:sldId id="286" r:id="rId19"/>
    <p:sldId id="285" r:id="rId20"/>
    <p:sldId id="275" r:id="rId21"/>
    <p:sldId id="276" r:id="rId22"/>
    <p:sldId id="268" r:id="rId23"/>
    <p:sldId id="260" r:id="rId24"/>
    <p:sldId id="258" r:id="rId25"/>
    <p:sldId id="261" r:id="rId26"/>
    <p:sldId id="262" r:id="rId27"/>
    <p:sldId id="263" r:id="rId28"/>
    <p:sldId id="264" r:id="rId29"/>
    <p:sldId id="265"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323" autoAdjust="0"/>
  </p:normalViewPr>
  <p:slideViewPr>
    <p:cSldViewPr snapToGrid="0">
      <p:cViewPr varScale="1">
        <p:scale>
          <a:sx n="65" d="100"/>
          <a:sy n="65" d="100"/>
        </p:scale>
        <p:origin x="13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476A4-BFC1-4E9B-8322-5820A2214DC3}" type="datetimeFigureOut">
              <a:rPr lang="en-GB" smtClean="0"/>
              <a:t>11/11/2025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6468A-5C7A-47B7-B19F-687B39FE0EF4}" type="slidenum">
              <a:rPr lang="en-GB" smtClean="0"/>
              <a:t>‹#›</a:t>
            </a:fld>
            <a:endParaRPr lang="en-GB"/>
          </a:p>
        </p:txBody>
      </p:sp>
    </p:spTree>
    <p:extLst>
      <p:ext uri="{BB962C8B-B14F-4D97-AF65-F5344CB8AC3E}">
        <p14:creationId xmlns:p14="http://schemas.microsoft.com/office/powerpoint/2010/main" val="199014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Good morning. My name is Dr. Jorge Sanchez. For the next 15 minutes, I want to take a concept you already understand-like ‘data’– and show you how statistician build a new framework to move from simple facts to powerful, real-world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My goal today is to give you the fundamental roadmap for every single statistical technique you will learn in this course. In the frequentist school statistics has two main jobs: 1. </a:t>
            </a:r>
            <a:r>
              <a:rPr lang="en-GB" b="1" dirty="0"/>
              <a:t>Description (</a:t>
            </a:r>
            <a:r>
              <a:rPr lang="en-GB" b="0" dirty="0"/>
              <a:t>What did we find?) And </a:t>
            </a:r>
            <a:r>
              <a:rPr lang="en-GB" b="1" dirty="0"/>
              <a:t>2. Inference</a:t>
            </a:r>
            <a:r>
              <a:rPr lang="en-GB" b="0" dirty="0"/>
              <a:t> (What does it mean?)</a:t>
            </a:r>
            <a:endParaRPr lang="en-GB" b="1" dirty="0"/>
          </a:p>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1</a:t>
            </a:fld>
            <a:endParaRPr lang="en-GB"/>
          </a:p>
        </p:txBody>
      </p:sp>
    </p:spTree>
    <p:extLst>
      <p:ext uri="{BB962C8B-B14F-4D97-AF65-F5344CB8AC3E}">
        <p14:creationId xmlns:p14="http://schemas.microsoft.com/office/powerpoint/2010/main" val="1686899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3E042-00B0-60F7-4A73-447A535AC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30D4E-2E94-25DE-63E9-C336E8F7E6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02ABC-73C6-F909-F4CC-1E64F1999E77}"/>
              </a:ext>
            </a:extLst>
          </p:cNvPr>
          <p:cNvSpPr>
            <a:spLocks noGrp="1"/>
          </p:cNvSpPr>
          <p:nvPr>
            <p:ph type="body" idx="1"/>
          </p:nvPr>
        </p:nvSpPr>
        <p:spPr/>
        <p:txBody>
          <a:bodyPr/>
          <a:lstStyle/>
          <a:p>
            <a:r>
              <a:rPr lang="en-GB" dirty="0"/>
              <a:t>Inference</a:t>
            </a:r>
          </a:p>
          <a:p>
            <a:r>
              <a:rPr lang="en-GB" dirty="0"/>
              <a:t>A sample is likely to be a good representation of the population.</a:t>
            </a:r>
          </a:p>
          <a:p>
            <a:r>
              <a:rPr lang="en-GB" dirty="0"/>
              <a:t>There is an element of uncertainty as to how well the sample represents the population</a:t>
            </a:r>
          </a:p>
        </p:txBody>
      </p:sp>
      <p:sp>
        <p:nvSpPr>
          <p:cNvPr id="4" name="Slide Number Placeholder 3">
            <a:extLst>
              <a:ext uri="{FF2B5EF4-FFF2-40B4-BE49-F238E27FC236}">
                <a16:creationId xmlns:a16="http://schemas.microsoft.com/office/drawing/2014/main" id="{B47C5D80-9590-DB99-F66B-5CC75DEF67A6}"/>
              </a:ext>
            </a:extLst>
          </p:cNvPr>
          <p:cNvSpPr>
            <a:spLocks noGrp="1"/>
          </p:cNvSpPr>
          <p:nvPr>
            <p:ph type="sldNum" sz="quarter" idx="5"/>
          </p:nvPr>
        </p:nvSpPr>
        <p:spPr/>
        <p:txBody>
          <a:bodyPr/>
          <a:lstStyle/>
          <a:p>
            <a:fld id="{4BD6468A-5C7A-47B7-B19F-687B39FE0EF4}" type="slidenum">
              <a:rPr lang="en-GB" smtClean="0"/>
              <a:t>10</a:t>
            </a:fld>
            <a:endParaRPr lang="en-GB"/>
          </a:p>
        </p:txBody>
      </p:sp>
    </p:spTree>
    <p:extLst>
      <p:ext uri="{BB962C8B-B14F-4D97-AF65-F5344CB8AC3E}">
        <p14:creationId xmlns:p14="http://schemas.microsoft.com/office/powerpoint/2010/main" val="30170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0F170-06DE-0C49-1C4F-CBC4CB82E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8BB78-6662-0AF5-7C11-81587760F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B949A-D1D8-70AE-CE9F-42B33FB2F2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is an element of uncertainty as to how well the sample represents the population.  A sample will never be a perfect representation of the population from which it is drawn. Nor will all the samples drawn from the same population be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throw simulation and probability theory,  we can get an idea of what the population is likely to be like from the information a sample give us.</a:t>
            </a:r>
          </a:p>
          <a:p>
            <a:endParaRPr lang="en-GB" dirty="0"/>
          </a:p>
        </p:txBody>
      </p:sp>
      <p:sp>
        <p:nvSpPr>
          <p:cNvPr id="4" name="Slide Number Placeholder 3">
            <a:extLst>
              <a:ext uri="{FF2B5EF4-FFF2-40B4-BE49-F238E27FC236}">
                <a16:creationId xmlns:a16="http://schemas.microsoft.com/office/drawing/2014/main" id="{5F2A61F0-A4FF-D786-5464-F23210CD0B2A}"/>
              </a:ext>
            </a:extLst>
          </p:cNvPr>
          <p:cNvSpPr>
            <a:spLocks noGrp="1"/>
          </p:cNvSpPr>
          <p:nvPr>
            <p:ph type="sldNum" sz="quarter" idx="5"/>
          </p:nvPr>
        </p:nvSpPr>
        <p:spPr/>
        <p:txBody>
          <a:bodyPr/>
          <a:lstStyle/>
          <a:p>
            <a:fld id="{4BD6468A-5C7A-47B7-B19F-687B39FE0EF4}" type="slidenum">
              <a:rPr lang="en-GB" smtClean="0"/>
              <a:t>11</a:t>
            </a:fld>
            <a:endParaRPr lang="en-GB"/>
          </a:p>
        </p:txBody>
      </p:sp>
    </p:spTree>
    <p:extLst>
      <p:ext uri="{BB962C8B-B14F-4D97-AF65-F5344CB8AC3E}">
        <p14:creationId xmlns:p14="http://schemas.microsoft.com/office/powerpoint/2010/main" val="231713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F41-5D07-26BB-388F-6AC5E57E8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C830F-49A5-F9EF-4A4D-ACCC57A62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2BA89-E184-C2E3-00DC-6A8329E5CDB4}"/>
              </a:ext>
            </a:extLst>
          </p:cNvPr>
          <p:cNvSpPr>
            <a:spLocks noGrp="1"/>
          </p:cNvSpPr>
          <p:nvPr>
            <p:ph type="body" idx="1"/>
          </p:nvPr>
        </p:nvSpPr>
        <p:spPr/>
        <p:txBody>
          <a:bodyPr/>
          <a:lstStyle/>
          <a:p>
            <a:r>
              <a:rPr lang="en-GB" dirty="0"/>
              <a:t>The way how the sample is taken matters</a:t>
            </a:r>
          </a:p>
          <a:p>
            <a:endParaRPr lang="en-GB" dirty="0"/>
          </a:p>
        </p:txBody>
      </p:sp>
      <p:sp>
        <p:nvSpPr>
          <p:cNvPr id="4" name="Slide Number Placeholder 3">
            <a:extLst>
              <a:ext uri="{FF2B5EF4-FFF2-40B4-BE49-F238E27FC236}">
                <a16:creationId xmlns:a16="http://schemas.microsoft.com/office/drawing/2014/main" id="{0DBB0FFC-3381-B431-A5B4-6DBE306DE442}"/>
              </a:ext>
            </a:extLst>
          </p:cNvPr>
          <p:cNvSpPr>
            <a:spLocks noGrp="1"/>
          </p:cNvSpPr>
          <p:nvPr>
            <p:ph type="sldNum" sz="quarter" idx="5"/>
          </p:nvPr>
        </p:nvSpPr>
        <p:spPr/>
        <p:txBody>
          <a:bodyPr/>
          <a:lstStyle/>
          <a:p>
            <a:fld id="{4BD6468A-5C7A-47B7-B19F-687B39FE0EF4}" type="slidenum">
              <a:rPr lang="en-GB" smtClean="0"/>
              <a:t>12</a:t>
            </a:fld>
            <a:endParaRPr lang="en-GB"/>
          </a:p>
        </p:txBody>
      </p:sp>
    </p:spTree>
    <p:extLst>
      <p:ext uri="{BB962C8B-B14F-4D97-AF65-F5344CB8AC3E}">
        <p14:creationId xmlns:p14="http://schemas.microsoft.com/office/powerpoint/2010/main" val="1334699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98BA7-05E4-CBFC-FBE9-8C40212A2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E13CF-CAD1-7362-F53D-67660EF17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B8A51B-D2F5-084A-4A16-C3F777EBA38F}"/>
              </a:ext>
            </a:extLst>
          </p:cNvPr>
          <p:cNvSpPr>
            <a:spLocks noGrp="1"/>
          </p:cNvSpPr>
          <p:nvPr>
            <p:ph type="body" idx="1"/>
          </p:nvPr>
        </p:nvSpPr>
        <p:spPr/>
        <p:txBody>
          <a:bodyPr/>
          <a:lstStyle/>
          <a:p>
            <a:r>
              <a:rPr lang="en-GB" dirty="0"/>
              <a:t>Inferential Statistics does allow to make conclusions beyond the data we have to the population from which it was drawn.  </a:t>
            </a:r>
          </a:p>
          <a:p>
            <a:r>
              <a:rPr lang="en-GB" dirty="0"/>
              <a:t>A definition of inference is the process of drawing conclusions about </a:t>
            </a:r>
          </a:p>
          <a:p>
            <a:endParaRPr lang="en-GB" dirty="0"/>
          </a:p>
          <a:p>
            <a:r>
              <a:rPr lang="en-GB" dirty="0"/>
              <a:t>1. A sample is likely to be a good representation of the population. This happens best when each person or thing in the population has an equal chance of being selected in the sample.</a:t>
            </a:r>
          </a:p>
          <a:p>
            <a:r>
              <a:rPr lang="en-GB" dirty="0"/>
              <a:t>For example if our orchard has only red apples of  a fairly consistent size, then we would expect the sample to contain red apples of a fairly consistent size.</a:t>
            </a:r>
          </a:p>
          <a:p>
            <a:r>
              <a:rPr lang="en-GB" dirty="0"/>
              <a:t>If our machine is producing chocolate bars with a percentage of nuts within a certain range, lets say 35%-42%, then we would expect the sample to also have nuts within that range.</a:t>
            </a:r>
          </a:p>
          <a:p>
            <a:endParaRPr lang="en-GB" dirty="0"/>
          </a:p>
        </p:txBody>
      </p:sp>
      <p:sp>
        <p:nvSpPr>
          <p:cNvPr id="4" name="Slide Number Placeholder 3">
            <a:extLst>
              <a:ext uri="{FF2B5EF4-FFF2-40B4-BE49-F238E27FC236}">
                <a16:creationId xmlns:a16="http://schemas.microsoft.com/office/drawing/2014/main" id="{8D4E5307-9E76-FE2D-DD5F-E5452D571B10}"/>
              </a:ext>
            </a:extLst>
          </p:cNvPr>
          <p:cNvSpPr>
            <a:spLocks noGrp="1"/>
          </p:cNvSpPr>
          <p:nvPr>
            <p:ph type="sldNum" sz="quarter" idx="5"/>
          </p:nvPr>
        </p:nvSpPr>
        <p:spPr/>
        <p:txBody>
          <a:bodyPr/>
          <a:lstStyle/>
          <a:p>
            <a:fld id="{4BD6468A-5C7A-47B7-B19F-687B39FE0EF4}" type="slidenum">
              <a:rPr lang="en-GB" smtClean="0"/>
              <a:t>13</a:t>
            </a:fld>
            <a:endParaRPr lang="en-GB"/>
          </a:p>
        </p:txBody>
      </p:sp>
    </p:spTree>
    <p:extLst>
      <p:ext uri="{BB962C8B-B14F-4D97-AF65-F5344CB8AC3E}">
        <p14:creationId xmlns:p14="http://schemas.microsoft.com/office/powerpoint/2010/main" val="3472960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6D766-1633-227C-3369-B5DF7F681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AF834-0656-09C9-F55C-D6442BD22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45730-34CD-B93E-E62F-491208C7B584}"/>
              </a:ext>
            </a:extLst>
          </p:cNvPr>
          <p:cNvSpPr>
            <a:spLocks noGrp="1"/>
          </p:cNvSpPr>
          <p:nvPr>
            <p:ph type="body" idx="1"/>
          </p:nvPr>
        </p:nvSpPr>
        <p:spPr/>
        <p:txBody>
          <a:bodyPr/>
          <a:lstStyle/>
          <a:p>
            <a:endParaRPr lang="en-GB" dirty="0"/>
          </a:p>
          <a:p>
            <a:r>
              <a:rPr lang="en-GB" dirty="0"/>
              <a:t>We are interested in what sample tell us about the population.</a:t>
            </a:r>
          </a:p>
          <a:p>
            <a:r>
              <a:rPr lang="en-GB" dirty="0"/>
              <a:t>Let’s say we have a random variable x which can take any value in [0,10], when an event occurs according to the probability distribution of X we refer to this  as sampling from X, here is what we call the probability density function of x which basically tell us the probability of a sample being any of the values between [0,10]. We usually denote p(x) the density of x an interesting quantity describing the distribution of x is its expectation usually noted E[x]. It is basically the average value you can expect when sampling from x and it can be computed using the integral (area under) of the probability density function.</a:t>
            </a:r>
          </a:p>
        </p:txBody>
      </p:sp>
      <p:sp>
        <p:nvSpPr>
          <p:cNvPr id="4" name="Slide Number Placeholder 3">
            <a:extLst>
              <a:ext uri="{FF2B5EF4-FFF2-40B4-BE49-F238E27FC236}">
                <a16:creationId xmlns:a16="http://schemas.microsoft.com/office/drawing/2014/main" id="{F702C202-BB61-183F-E2E0-45F6CA7EB43E}"/>
              </a:ext>
            </a:extLst>
          </p:cNvPr>
          <p:cNvSpPr>
            <a:spLocks noGrp="1"/>
          </p:cNvSpPr>
          <p:nvPr>
            <p:ph type="sldNum" sz="quarter" idx="5"/>
          </p:nvPr>
        </p:nvSpPr>
        <p:spPr/>
        <p:txBody>
          <a:bodyPr/>
          <a:lstStyle/>
          <a:p>
            <a:fld id="{4BD6468A-5C7A-47B7-B19F-687B39FE0EF4}" type="slidenum">
              <a:rPr lang="en-GB" smtClean="0"/>
              <a:t>14</a:t>
            </a:fld>
            <a:endParaRPr lang="en-GB"/>
          </a:p>
        </p:txBody>
      </p:sp>
    </p:spTree>
    <p:extLst>
      <p:ext uri="{BB962C8B-B14F-4D97-AF65-F5344CB8AC3E}">
        <p14:creationId xmlns:p14="http://schemas.microsoft.com/office/powerpoint/2010/main" val="112823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E0E78-1C79-7A4C-DCE5-1CE81F48C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96E22-E84F-398D-8929-6B5FE3BC0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B8711-DB53-1563-8C85-AC5323B03C2F}"/>
              </a:ext>
            </a:extLst>
          </p:cNvPr>
          <p:cNvSpPr>
            <a:spLocks noGrp="1"/>
          </p:cNvSpPr>
          <p:nvPr>
            <p:ph type="body" idx="1"/>
          </p:nvPr>
        </p:nvSpPr>
        <p:spPr/>
        <p:txBody>
          <a:bodyPr/>
          <a:lstStyle/>
          <a:p>
            <a:endParaRPr lang="en-GB" dirty="0"/>
          </a:p>
          <a:p>
            <a:r>
              <a:rPr lang="en-GB" dirty="0"/>
              <a:t>Different samples of the same populations will give different results. This is called sampling error or variation due to sampling. There will always be sampling error.</a:t>
            </a:r>
          </a:p>
          <a:p>
            <a:r>
              <a:rPr lang="en-GB" dirty="0"/>
              <a:t>When we express an estimate of a population parameter, it is good practice to give it as a confidence interval. A confidence interval communicate how accurate our estimate is likely to be.</a:t>
            </a:r>
          </a:p>
          <a:p>
            <a:r>
              <a:rPr lang="en-GB" b="1" dirty="0"/>
              <a:t>What affects the width of confidence interval? </a:t>
            </a:r>
            <a:r>
              <a:rPr lang="en-GB" dirty="0"/>
              <a:t>The width of a confidence interval depends on two things:  The variation within the population of interest, and the size of the sample.</a:t>
            </a:r>
          </a:p>
          <a:p>
            <a:r>
              <a:rPr lang="en-GB" b="1" dirty="0"/>
              <a:t>Variation within the population: </a:t>
            </a:r>
            <a:r>
              <a:rPr lang="en-GB" dirty="0"/>
              <a:t>Population with low variation, we will have a small confidence interval, but a more varied population will lead a more varied sample and a wider confidence interval.</a:t>
            </a:r>
          </a:p>
          <a:p>
            <a:r>
              <a:rPr lang="en-GB" b="1" dirty="0"/>
              <a:t>Sample size:</a:t>
            </a:r>
            <a:r>
              <a:rPr lang="en-GB" b="0" dirty="0"/>
              <a:t> Sample size will also affects the width of a confidence interval. If we take a small sample, we do not have much information on which to base our inference. Small samples will varied much from each other, there is more variation due to the sampling error with a small samples. In larger samples, the effect of a few unusual values is evened up by the others values in the sample. Larger samples will be more similar to each other. The effect of sampling error is reduced with larger samples. When we take a large sample, we gather more information and can be more sure about our estimate. The confidence interval can be smaller. There are different methods to calculate confidence intervals: Informal, traditional Normal-based formula, and bootstrapping. When we use traditional Normal-based formula, the stated level of confidence also affects the width of the confidence interval. All estimates of population parameters such as: means, medians, difference in means, difference in medians should be expressed as confidence intervals. 	</a:t>
            </a:r>
            <a:endParaRPr lang="en-GB" b="1" dirty="0"/>
          </a:p>
          <a:p>
            <a:r>
              <a:rPr lang="en-GB" dirty="0"/>
              <a:t> </a:t>
            </a:r>
          </a:p>
          <a:p>
            <a:r>
              <a:rPr lang="en-GB" dirty="0"/>
              <a:t> </a:t>
            </a:r>
          </a:p>
          <a:p>
            <a:r>
              <a:rPr lang="en-GB" dirty="0"/>
              <a:t>The margin of error can be used to create confidence intervals. Confidence Intervals give a range within which we think the population parameter is likely to be. </a:t>
            </a:r>
          </a:p>
          <a:p>
            <a:r>
              <a:rPr lang="en-GB" dirty="0"/>
              <a:t>In </a:t>
            </a:r>
            <a:r>
              <a:rPr lang="en-GB" dirty="0" err="1"/>
              <a:t>inferenial</a:t>
            </a:r>
            <a:r>
              <a:rPr lang="en-GB" dirty="0"/>
              <a:t> statistics, we can also test hypothesis.</a:t>
            </a:r>
          </a:p>
          <a:p>
            <a:endParaRPr lang="en-GB" dirty="0"/>
          </a:p>
        </p:txBody>
      </p:sp>
      <p:sp>
        <p:nvSpPr>
          <p:cNvPr id="4" name="Slide Number Placeholder 3">
            <a:extLst>
              <a:ext uri="{FF2B5EF4-FFF2-40B4-BE49-F238E27FC236}">
                <a16:creationId xmlns:a16="http://schemas.microsoft.com/office/drawing/2014/main" id="{15EF0805-C1C0-42F6-FC3A-5759245D8339}"/>
              </a:ext>
            </a:extLst>
          </p:cNvPr>
          <p:cNvSpPr>
            <a:spLocks noGrp="1"/>
          </p:cNvSpPr>
          <p:nvPr>
            <p:ph type="sldNum" sz="quarter" idx="5"/>
          </p:nvPr>
        </p:nvSpPr>
        <p:spPr/>
        <p:txBody>
          <a:bodyPr/>
          <a:lstStyle/>
          <a:p>
            <a:fld id="{4BD6468A-5C7A-47B7-B19F-687B39FE0EF4}" type="slidenum">
              <a:rPr lang="en-GB" smtClean="0"/>
              <a:t>15</a:t>
            </a:fld>
            <a:endParaRPr lang="en-GB"/>
          </a:p>
        </p:txBody>
      </p:sp>
    </p:spTree>
    <p:extLst>
      <p:ext uri="{BB962C8B-B14F-4D97-AF65-F5344CB8AC3E}">
        <p14:creationId xmlns:p14="http://schemas.microsoft.com/office/powerpoint/2010/main" val="3897128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Confidence intervals are based on sample data, and give a range of possible values for a parameter.  For example we could be interested in estimating the average protection against hospitalization of a single dose of Covid-19 vaccines in population. We could be interested in the average percentage of how people intent to vote before an election or, we could be interested in the average hours of TV watched per week in the UK and the USA.</a:t>
            </a:r>
          </a:p>
          <a:p>
            <a:r>
              <a:rPr lang="en-GB" dirty="0"/>
              <a:t>In all these examples,  we draw a sample. The mean of the sample is most likely different from the one of the population. Let’s  assume not just one but several samples which of course we don’t actually do in practise. So, each sample is likely to show a different mean.  how can we be sure about our estimate? </a:t>
            </a:r>
          </a:p>
          <a:p>
            <a:r>
              <a:rPr lang="en-GB" dirty="0"/>
              <a:t>The true value of the parameter of interest is unknown, but we would like to have a range in which the true value of the parameter lies with a certain probability. For example, we want to know where of the mean of the population is. Therefore, we want to find out in which range the true mean value is most likely to be found. This range is called confidence interval. Thus the confidence interval give us a range in which the true value of the population parameter is likely to be found with a certain probability. Lets see an example </a:t>
            </a:r>
          </a:p>
          <a:p>
            <a:endParaRPr lang="en-GB" dirty="0"/>
          </a:p>
          <a:p>
            <a:endParaRPr lang="en-GB" dirty="0"/>
          </a:p>
          <a:p>
            <a:endParaRPr lang="en-GB" dirty="0"/>
          </a:p>
          <a:p>
            <a:r>
              <a:rPr lang="en-GB" dirty="0"/>
              <a:t>The true value of the parameter of interest is unknown, but we would like to express how close is our parameter estimate from the true value of the population parameter through a confidence interval</a:t>
            </a:r>
          </a:p>
        </p:txBody>
      </p:sp>
      <p:sp>
        <p:nvSpPr>
          <p:cNvPr id="4" name="Slide Number Placeholder 3"/>
          <p:cNvSpPr>
            <a:spLocks noGrp="1"/>
          </p:cNvSpPr>
          <p:nvPr>
            <p:ph type="sldNum" sz="quarter" idx="5"/>
          </p:nvPr>
        </p:nvSpPr>
        <p:spPr/>
        <p:txBody>
          <a:bodyPr/>
          <a:lstStyle/>
          <a:p>
            <a:fld id="{4BD6468A-5C7A-47B7-B19F-687B39FE0EF4}" type="slidenum">
              <a:rPr lang="en-GB" smtClean="0"/>
              <a:t>16</a:t>
            </a:fld>
            <a:endParaRPr lang="en-GB"/>
          </a:p>
        </p:txBody>
      </p:sp>
    </p:spTree>
    <p:extLst>
      <p:ext uri="{BB962C8B-B14F-4D97-AF65-F5344CB8AC3E}">
        <p14:creationId xmlns:p14="http://schemas.microsoft.com/office/powerpoint/2010/main" val="3188154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5964A-1FC5-10BF-C9EB-EF4D9BE6B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BCF23-7B36-C7A3-8090-D3FF7C811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9F89A-8B21-FBAC-EC12-5C44C154EB1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3EE41D6-B0A5-7C17-5832-F3372CE96464}"/>
              </a:ext>
            </a:extLst>
          </p:cNvPr>
          <p:cNvSpPr>
            <a:spLocks noGrp="1"/>
          </p:cNvSpPr>
          <p:nvPr>
            <p:ph type="sldNum" sz="quarter" idx="5"/>
          </p:nvPr>
        </p:nvSpPr>
        <p:spPr/>
        <p:txBody>
          <a:bodyPr/>
          <a:lstStyle/>
          <a:p>
            <a:fld id="{4BD6468A-5C7A-47B7-B19F-687B39FE0EF4}" type="slidenum">
              <a:rPr lang="en-GB" smtClean="0"/>
              <a:t>17</a:t>
            </a:fld>
            <a:endParaRPr lang="en-GB"/>
          </a:p>
        </p:txBody>
      </p:sp>
    </p:spTree>
    <p:extLst>
      <p:ext uri="{BB962C8B-B14F-4D97-AF65-F5344CB8AC3E}">
        <p14:creationId xmlns:p14="http://schemas.microsoft.com/office/powerpoint/2010/main" val="1859258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D1221-F334-5206-DC50-6AC75D536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7D4B1-2994-8097-F732-4C5EA5111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F08BC-8322-E8BF-DE97-32A76BA219E7}"/>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r>
              <a:rPr lang="en-GB" dirty="0"/>
              <a:t>For example, parameters that can be estimated are the mean and the variance. Let’s look at some real applications of confidence intervals.</a:t>
            </a:r>
          </a:p>
          <a:p>
            <a:endParaRPr lang="en-GB" dirty="0"/>
          </a:p>
        </p:txBody>
      </p:sp>
      <p:sp>
        <p:nvSpPr>
          <p:cNvPr id="4" name="Slide Number Placeholder 3">
            <a:extLst>
              <a:ext uri="{FF2B5EF4-FFF2-40B4-BE49-F238E27FC236}">
                <a16:creationId xmlns:a16="http://schemas.microsoft.com/office/drawing/2014/main" id="{C1BA5581-8939-4749-528F-50DFB09D0B5F}"/>
              </a:ext>
            </a:extLst>
          </p:cNvPr>
          <p:cNvSpPr>
            <a:spLocks noGrp="1"/>
          </p:cNvSpPr>
          <p:nvPr>
            <p:ph type="sldNum" sz="quarter" idx="5"/>
          </p:nvPr>
        </p:nvSpPr>
        <p:spPr/>
        <p:txBody>
          <a:bodyPr/>
          <a:lstStyle/>
          <a:p>
            <a:fld id="{4BD6468A-5C7A-47B7-B19F-687B39FE0EF4}" type="slidenum">
              <a:rPr lang="en-GB" smtClean="0"/>
              <a:t>18</a:t>
            </a:fld>
            <a:endParaRPr lang="en-GB"/>
          </a:p>
        </p:txBody>
      </p:sp>
    </p:spTree>
    <p:extLst>
      <p:ext uri="{BB962C8B-B14F-4D97-AF65-F5344CB8AC3E}">
        <p14:creationId xmlns:p14="http://schemas.microsoft.com/office/powerpoint/2010/main" val="638901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A3895-EEE9-CE47-E67D-6EFB16D9D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3EC3E-0D29-FCF2-2F77-41BEFC052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55977-B06E-EF81-88F0-C2EA9F08311C}"/>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r>
              <a:rPr lang="en-GB" dirty="0"/>
              <a:t>For example, parameters that can be estimated are the mean and the variance. Let’s look at some real applications of confidence intervals.</a:t>
            </a:r>
          </a:p>
          <a:p>
            <a:endParaRPr lang="en-GB" dirty="0"/>
          </a:p>
        </p:txBody>
      </p:sp>
      <p:sp>
        <p:nvSpPr>
          <p:cNvPr id="4" name="Slide Number Placeholder 3">
            <a:extLst>
              <a:ext uri="{FF2B5EF4-FFF2-40B4-BE49-F238E27FC236}">
                <a16:creationId xmlns:a16="http://schemas.microsoft.com/office/drawing/2014/main" id="{43B070AE-EF13-1774-F537-9785757BC6F3}"/>
              </a:ext>
            </a:extLst>
          </p:cNvPr>
          <p:cNvSpPr>
            <a:spLocks noGrp="1"/>
          </p:cNvSpPr>
          <p:nvPr>
            <p:ph type="sldNum" sz="quarter" idx="5"/>
          </p:nvPr>
        </p:nvSpPr>
        <p:spPr/>
        <p:txBody>
          <a:bodyPr/>
          <a:lstStyle/>
          <a:p>
            <a:fld id="{4BD6468A-5C7A-47B7-B19F-687B39FE0EF4}" type="slidenum">
              <a:rPr lang="en-GB" smtClean="0"/>
              <a:t>19</a:t>
            </a:fld>
            <a:endParaRPr lang="en-GB"/>
          </a:p>
        </p:txBody>
      </p:sp>
    </p:spTree>
    <p:extLst>
      <p:ext uri="{BB962C8B-B14F-4D97-AF65-F5344CB8AC3E}">
        <p14:creationId xmlns:p14="http://schemas.microsoft.com/office/powerpoint/2010/main" val="136684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1DAF3-9E04-A157-86A3-E7ADEFE137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0F468-4CC8-A920-A1F2-DCB0C30C5C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2A90BC-7274-9018-B10C-1D89992183E6}"/>
              </a:ext>
            </a:extLst>
          </p:cNvPr>
          <p:cNvSpPr>
            <a:spLocks noGrp="1"/>
          </p:cNvSpPr>
          <p:nvPr>
            <p:ph type="body" idx="1"/>
          </p:nvPr>
        </p:nvSpPr>
        <p:spPr/>
        <p:txBody>
          <a:bodyPr/>
          <a:lstStyle/>
          <a:p>
            <a:r>
              <a:rPr lang="en-GB" b="1" dirty="0"/>
              <a:t>Population:</a:t>
            </a:r>
            <a:r>
              <a:rPr lang="en-GB" dirty="0"/>
              <a:t> The population is the entire group you are interested in drawing conclusions about. It is the complete set of all items, individuals, events, or observations that shared a characteristic of interest. </a:t>
            </a:r>
          </a:p>
          <a:p>
            <a:endParaRPr lang="en-GB" b="0" dirty="0"/>
          </a:p>
          <a:p>
            <a:r>
              <a:rPr lang="en-GB" b="1" dirty="0"/>
              <a:t>Example: </a:t>
            </a:r>
            <a:r>
              <a:rPr lang="en-GB" b="0" dirty="0"/>
              <a:t>all the apples in an orchard.</a:t>
            </a:r>
            <a:endParaRPr lang="en-GB" b="1" dirty="0"/>
          </a:p>
          <a:p>
            <a:r>
              <a:rPr lang="en-GB" b="1" dirty="0"/>
              <a:t>Example:</a:t>
            </a:r>
            <a:r>
              <a:rPr lang="en-GB" dirty="0"/>
              <a:t> All 20,000 enrolled undergraduate students at Sheffield-Hallam University in the current academic year.</a:t>
            </a:r>
          </a:p>
          <a:p>
            <a:endParaRPr lang="en-GB" b="1" dirty="0"/>
          </a:p>
          <a:p>
            <a:endParaRPr lang="en-GB" b="1" dirty="0"/>
          </a:p>
          <a:p>
            <a:r>
              <a:rPr lang="en-GB" b="1" dirty="0"/>
              <a:t>Related Term: </a:t>
            </a:r>
            <a:r>
              <a:rPr lang="en-GB" dirty="0"/>
              <a:t>A value calculated from the population (like the true population mean, u) is called a Parameter  </a:t>
            </a:r>
          </a:p>
          <a:p>
            <a:endParaRPr lang="en-GB" dirty="0"/>
          </a:p>
          <a:p>
            <a:endParaRPr lang="en-GB" dirty="0"/>
          </a:p>
          <a:p>
            <a:r>
              <a:rPr lang="en-GB" b="1" dirty="0"/>
              <a:t>Key characteristic:</a:t>
            </a:r>
            <a:r>
              <a:rPr lang="en-GB" dirty="0"/>
              <a:t> It is a defining feature that allows to identify what belongs to  the Population or Sample. In our example the key characteristic defining our population is “currently enrolled undergraduate status at </a:t>
            </a:r>
            <a:r>
              <a:rPr lang="en-GB" dirty="0" err="1"/>
              <a:t>Sheffiel</a:t>
            </a:r>
            <a:r>
              <a:rPr lang="en-GB" dirty="0"/>
              <a:t>-Hallam University”, the key characteristic defining the variable is the “daily money spent in lunch”</a:t>
            </a:r>
          </a:p>
          <a:p>
            <a:endParaRPr lang="en-GB" dirty="0"/>
          </a:p>
        </p:txBody>
      </p:sp>
      <p:sp>
        <p:nvSpPr>
          <p:cNvPr id="4" name="Slide Number Placeholder 3">
            <a:extLst>
              <a:ext uri="{FF2B5EF4-FFF2-40B4-BE49-F238E27FC236}">
                <a16:creationId xmlns:a16="http://schemas.microsoft.com/office/drawing/2014/main" id="{CD760D10-144D-CAF9-CAC0-A9931E047205}"/>
              </a:ext>
            </a:extLst>
          </p:cNvPr>
          <p:cNvSpPr>
            <a:spLocks noGrp="1"/>
          </p:cNvSpPr>
          <p:nvPr>
            <p:ph type="sldNum" sz="quarter" idx="5"/>
          </p:nvPr>
        </p:nvSpPr>
        <p:spPr/>
        <p:txBody>
          <a:bodyPr/>
          <a:lstStyle/>
          <a:p>
            <a:fld id="{4BD6468A-5C7A-47B7-B19F-687B39FE0EF4}" type="slidenum">
              <a:rPr lang="en-GB" smtClean="0"/>
              <a:t>2</a:t>
            </a:fld>
            <a:endParaRPr lang="en-GB"/>
          </a:p>
        </p:txBody>
      </p:sp>
    </p:spTree>
    <p:extLst>
      <p:ext uri="{BB962C8B-B14F-4D97-AF65-F5344CB8AC3E}">
        <p14:creationId xmlns:p14="http://schemas.microsoft.com/office/powerpoint/2010/main" val="265856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0997-49D5-66B4-AB1B-A583F0004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B4B62-E176-5352-BD01-ED44D01BD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96B89-5B06-91A8-AF90-D100B2F191F4}"/>
              </a:ext>
            </a:extLst>
          </p:cNvPr>
          <p:cNvSpPr>
            <a:spLocks noGrp="1"/>
          </p:cNvSpPr>
          <p:nvPr>
            <p:ph type="body" idx="1"/>
          </p:nvPr>
        </p:nvSpPr>
        <p:spPr/>
        <p:txBody>
          <a:bodyPr/>
          <a:lstStyle/>
          <a:p>
            <a:r>
              <a:rPr lang="es-EC" dirty="0" err="1"/>
              <a:t>Answering</a:t>
            </a:r>
            <a:r>
              <a:rPr lang="es-EC" dirty="0"/>
              <a:t> </a:t>
            </a:r>
            <a:r>
              <a:rPr lang="es-EC" dirty="0" err="1"/>
              <a:t>our</a:t>
            </a:r>
            <a:r>
              <a:rPr lang="es-EC" dirty="0"/>
              <a:t> </a:t>
            </a:r>
            <a:r>
              <a:rPr lang="es-EC" dirty="0" err="1"/>
              <a:t>question</a:t>
            </a:r>
            <a:r>
              <a:rPr lang="es-EC" dirty="0"/>
              <a:t> </a:t>
            </a:r>
            <a:r>
              <a:rPr lang="es-EC" dirty="0" err="1"/>
              <a:t>of</a:t>
            </a:r>
            <a:r>
              <a:rPr lang="es-EC" dirty="0"/>
              <a:t> </a:t>
            </a:r>
            <a:r>
              <a:rPr lang="es-EC" dirty="0" err="1"/>
              <a:t>interest</a:t>
            </a:r>
            <a:r>
              <a:rPr lang="es-EC" dirty="0"/>
              <a:t>, </a:t>
            </a:r>
            <a:r>
              <a:rPr lang="es-EC" dirty="0" err="1"/>
              <a:t>our</a:t>
            </a:r>
            <a:r>
              <a:rPr lang="es-EC" dirty="0"/>
              <a:t> </a:t>
            </a:r>
            <a:r>
              <a:rPr lang="es-EC" dirty="0" err="1"/>
              <a:t>parameter</a:t>
            </a:r>
            <a:r>
              <a:rPr lang="es-EC" dirty="0"/>
              <a:t> </a:t>
            </a:r>
            <a:r>
              <a:rPr lang="es-EC" dirty="0" err="1"/>
              <a:t>the</a:t>
            </a:r>
            <a:r>
              <a:rPr lang="es-EC" dirty="0"/>
              <a:t> </a:t>
            </a:r>
            <a:r>
              <a:rPr lang="es-EC" dirty="0" err="1"/>
              <a:t>think</a:t>
            </a:r>
            <a:r>
              <a:rPr lang="es-EC" dirty="0"/>
              <a:t> </a:t>
            </a:r>
            <a:r>
              <a:rPr lang="es-EC" dirty="0" err="1"/>
              <a:t>that</a:t>
            </a:r>
            <a:r>
              <a:rPr lang="es-EC" dirty="0"/>
              <a:t> </a:t>
            </a:r>
            <a:r>
              <a:rPr lang="es-EC" dirty="0" err="1"/>
              <a:t>we</a:t>
            </a:r>
            <a:r>
              <a:rPr lang="es-EC" dirty="0"/>
              <a:t> are </a:t>
            </a:r>
            <a:r>
              <a:rPr lang="es-EC" dirty="0" err="1"/>
              <a:t>trying</a:t>
            </a:r>
            <a:r>
              <a:rPr lang="es-EC" dirty="0"/>
              <a:t> </a:t>
            </a:r>
            <a:r>
              <a:rPr lang="es-EC" dirty="0" err="1"/>
              <a:t>some</a:t>
            </a:r>
            <a:r>
              <a:rPr lang="es-EC" dirty="0"/>
              <a:t> </a:t>
            </a:r>
            <a:r>
              <a:rPr lang="es-EC" dirty="0" err="1"/>
              <a:t>inference</a:t>
            </a:r>
            <a:r>
              <a:rPr lang="es-EC" dirty="0"/>
              <a:t> </a:t>
            </a:r>
            <a:r>
              <a:rPr lang="es-EC" dirty="0" err="1"/>
              <a:t>about</a:t>
            </a:r>
            <a:r>
              <a:rPr lang="es-EC" dirty="0"/>
              <a:t> </a:t>
            </a:r>
            <a:r>
              <a:rPr lang="es-EC" dirty="0" err="1"/>
              <a:t>will</a:t>
            </a:r>
            <a:r>
              <a:rPr lang="es-EC" dirty="0"/>
              <a:t> be </a:t>
            </a:r>
            <a:r>
              <a:rPr lang="es-EC" dirty="0" err="1"/>
              <a:t>the</a:t>
            </a:r>
            <a:r>
              <a:rPr lang="es-EC" dirty="0"/>
              <a:t> mean </a:t>
            </a:r>
            <a:r>
              <a:rPr lang="es-EC" dirty="0" err="1"/>
              <a:t>of</a:t>
            </a:r>
            <a:r>
              <a:rPr lang="es-EC" dirty="0"/>
              <a:t> </a:t>
            </a:r>
            <a:r>
              <a:rPr lang="es-EC" dirty="0" err="1"/>
              <a:t>hours</a:t>
            </a:r>
            <a:r>
              <a:rPr lang="es-EC" dirty="0"/>
              <a:t> per </a:t>
            </a:r>
            <a:r>
              <a:rPr lang="es-EC" dirty="0" err="1"/>
              <a:t>day</a:t>
            </a:r>
            <a:r>
              <a:rPr lang="es-EC" dirty="0"/>
              <a:t> </a:t>
            </a:r>
            <a:r>
              <a:rPr lang="es-EC" dirty="0" err="1"/>
              <a:t>spent</a:t>
            </a:r>
            <a:r>
              <a:rPr lang="es-EC" dirty="0"/>
              <a:t> </a:t>
            </a:r>
            <a:r>
              <a:rPr lang="es-EC" dirty="0" err="1"/>
              <a:t>on</a:t>
            </a:r>
            <a:r>
              <a:rPr lang="es-EC" dirty="0"/>
              <a:t> </a:t>
            </a:r>
            <a:r>
              <a:rPr lang="es-EC" dirty="0" err="1"/>
              <a:t>smarphones</a:t>
            </a:r>
            <a:r>
              <a:rPr lang="es-EC" dirty="0"/>
              <a:t>. </a:t>
            </a:r>
            <a:r>
              <a:rPr lang="es-EC" dirty="0" err="1"/>
              <a:t>The</a:t>
            </a:r>
            <a:r>
              <a:rPr lang="es-EC" dirty="0"/>
              <a:t> </a:t>
            </a:r>
            <a:r>
              <a:rPr lang="es-EC" dirty="0" err="1"/>
              <a:t>difference</a:t>
            </a:r>
            <a:r>
              <a:rPr lang="es-EC" dirty="0"/>
              <a:t> </a:t>
            </a:r>
            <a:r>
              <a:rPr lang="es-EC" dirty="0" err="1"/>
              <a:t>between</a:t>
            </a:r>
            <a:r>
              <a:rPr lang="es-EC" dirty="0"/>
              <a:t> </a:t>
            </a:r>
            <a:r>
              <a:rPr lang="es-EC" dirty="0" err="1"/>
              <a:t>the</a:t>
            </a:r>
            <a:r>
              <a:rPr lang="es-EC" dirty="0"/>
              <a:t> variables </a:t>
            </a:r>
            <a:r>
              <a:rPr lang="es-EC" dirty="0" err="1"/>
              <a:t>the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spend</a:t>
            </a:r>
            <a:r>
              <a:rPr lang="es-EC" dirty="0"/>
              <a:t> </a:t>
            </a:r>
            <a:r>
              <a:rPr lang="es-EC" dirty="0" err="1"/>
              <a:t>on</a:t>
            </a:r>
            <a:r>
              <a:rPr lang="es-EC" dirty="0"/>
              <a:t> smartphones and </a:t>
            </a:r>
            <a:r>
              <a:rPr lang="es-EC" dirty="0" err="1"/>
              <a:t>the</a:t>
            </a:r>
            <a:r>
              <a:rPr lang="es-EC" dirty="0"/>
              <a:t> </a:t>
            </a:r>
            <a:r>
              <a:rPr lang="es-EC" dirty="0" err="1"/>
              <a:t>parameter</a:t>
            </a:r>
            <a:r>
              <a:rPr lang="es-EC" dirty="0"/>
              <a:t> </a:t>
            </a:r>
            <a:r>
              <a:rPr lang="es-EC" dirty="0" err="1"/>
              <a:t>for</a:t>
            </a:r>
            <a:r>
              <a:rPr lang="es-EC" dirty="0"/>
              <a:t> </a:t>
            </a:r>
            <a:r>
              <a:rPr lang="es-EC" dirty="0" err="1"/>
              <a:t>that</a:t>
            </a:r>
            <a:r>
              <a:rPr lang="es-EC" dirty="0"/>
              <a:t> variable </a:t>
            </a:r>
            <a:r>
              <a:rPr lang="es-EC" dirty="0" err="1"/>
              <a:t>the</a:t>
            </a:r>
            <a:r>
              <a:rPr lang="es-EC" dirty="0"/>
              <a:t> </a:t>
            </a:r>
            <a:r>
              <a:rPr lang="es-EC" dirty="0" err="1"/>
              <a:t>average</a:t>
            </a:r>
            <a:r>
              <a:rPr lang="es-EC" dirty="0"/>
              <a:t> </a:t>
            </a:r>
            <a:r>
              <a:rPr lang="es-EC" dirty="0" err="1"/>
              <a:t>of</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spent</a:t>
            </a:r>
            <a:r>
              <a:rPr lang="es-EC" dirty="0"/>
              <a:t> </a:t>
            </a:r>
            <a:r>
              <a:rPr lang="es-EC" dirty="0" err="1"/>
              <a:t>on</a:t>
            </a:r>
            <a:r>
              <a:rPr lang="es-EC" dirty="0"/>
              <a:t> </a:t>
            </a:r>
            <a:r>
              <a:rPr lang="es-EC" dirty="0" err="1"/>
              <a:t>smatphones</a:t>
            </a:r>
            <a:r>
              <a:rPr lang="es-EC" dirty="0"/>
              <a:t>.</a:t>
            </a:r>
          </a:p>
          <a:p>
            <a:r>
              <a:rPr lang="es-EC" dirty="0" err="1"/>
              <a:t>The</a:t>
            </a:r>
            <a:r>
              <a:rPr lang="es-EC" dirty="0"/>
              <a:t> </a:t>
            </a:r>
            <a:r>
              <a:rPr lang="es-EC" dirty="0" err="1"/>
              <a:t>parameter</a:t>
            </a:r>
            <a:r>
              <a:rPr lang="es-EC" dirty="0"/>
              <a:t> </a:t>
            </a:r>
            <a:r>
              <a:rPr lang="es-EC" dirty="0" err="1"/>
              <a:t>is</a:t>
            </a:r>
            <a:r>
              <a:rPr lang="es-EC" dirty="0"/>
              <a:t> </a:t>
            </a:r>
            <a:r>
              <a:rPr lang="es-EC" dirty="0" err="1"/>
              <a:t>related</a:t>
            </a:r>
            <a:r>
              <a:rPr lang="es-EC" dirty="0"/>
              <a:t> </a:t>
            </a:r>
            <a:r>
              <a:rPr lang="es-EC" dirty="0" err="1"/>
              <a:t>to</a:t>
            </a:r>
            <a:r>
              <a:rPr lang="es-EC" dirty="0"/>
              <a:t> </a:t>
            </a:r>
            <a:r>
              <a:rPr lang="es-EC" dirty="0" err="1"/>
              <a:t>the</a:t>
            </a:r>
            <a:r>
              <a:rPr lang="es-EC" dirty="0"/>
              <a:t> </a:t>
            </a:r>
            <a:r>
              <a:rPr lang="es-EC" dirty="0" err="1"/>
              <a:t>population</a:t>
            </a:r>
            <a:r>
              <a:rPr lang="es-EC" dirty="0"/>
              <a:t> and </a:t>
            </a:r>
            <a:r>
              <a:rPr lang="es-EC" dirty="0" err="1"/>
              <a:t>the</a:t>
            </a:r>
            <a:r>
              <a:rPr lang="es-EC" dirty="0"/>
              <a:t> </a:t>
            </a:r>
            <a:r>
              <a:rPr lang="es-EC" dirty="0" err="1"/>
              <a:t>statistics</a:t>
            </a:r>
            <a:r>
              <a:rPr lang="es-EC" dirty="0"/>
              <a:t> </a:t>
            </a:r>
            <a:r>
              <a:rPr lang="es-EC" dirty="0" err="1"/>
              <a:t>is</a:t>
            </a:r>
            <a:r>
              <a:rPr lang="es-EC" dirty="0"/>
              <a:t> </a:t>
            </a:r>
            <a:r>
              <a:rPr lang="es-EC" dirty="0" err="1"/>
              <a:t>related</a:t>
            </a:r>
            <a:r>
              <a:rPr lang="es-EC" dirty="0"/>
              <a:t> </a:t>
            </a:r>
            <a:r>
              <a:rPr lang="es-EC" dirty="0" err="1"/>
              <a:t>to</a:t>
            </a:r>
            <a:r>
              <a:rPr lang="es-EC" dirty="0"/>
              <a:t> </a:t>
            </a:r>
            <a:r>
              <a:rPr lang="es-EC" dirty="0" err="1"/>
              <a:t>samples</a:t>
            </a:r>
            <a:r>
              <a:rPr lang="es-EC" dirty="0"/>
              <a:t>. </a:t>
            </a:r>
            <a:r>
              <a:rPr lang="es-EC" dirty="0" err="1"/>
              <a:t>It</a:t>
            </a:r>
            <a:r>
              <a:rPr lang="es-EC" dirty="0"/>
              <a:t> </a:t>
            </a:r>
            <a:r>
              <a:rPr lang="es-EC" dirty="0" err="1"/>
              <a:t>is</a:t>
            </a:r>
            <a:r>
              <a:rPr lang="es-EC" dirty="0"/>
              <a:t> </a:t>
            </a:r>
            <a:r>
              <a:rPr lang="es-EC" dirty="0" err="1"/>
              <a:t>important</a:t>
            </a:r>
            <a:r>
              <a:rPr lang="es-EC" dirty="0"/>
              <a:t> </a:t>
            </a:r>
            <a:r>
              <a:rPr lang="es-EC" dirty="0" err="1"/>
              <a:t>to</a:t>
            </a:r>
            <a:r>
              <a:rPr lang="es-EC" dirty="0"/>
              <a:t> be </a:t>
            </a:r>
            <a:r>
              <a:rPr lang="es-EC" dirty="0" err="1"/>
              <a:t>able</a:t>
            </a:r>
            <a:r>
              <a:rPr lang="es-EC" dirty="0"/>
              <a:t> </a:t>
            </a:r>
            <a:r>
              <a:rPr lang="es-EC" dirty="0" err="1"/>
              <a:t>to</a:t>
            </a:r>
            <a:r>
              <a:rPr lang="es-EC" dirty="0"/>
              <a:t> </a:t>
            </a:r>
            <a:r>
              <a:rPr lang="es-EC" dirty="0" err="1"/>
              <a:t>distinguish</a:t>
            </a:r>
            <a:r>
              <a:rPr lang="es-EC" dirty="0"/>
              <a:t> </a:t>
            </a:r>
            <a:r>
              <a:rPr lang="es-EC" dirty="0" err="1"/>
              <a:t>between</a:t>
            </a:r>
            <a:r>
              <a:rPr lang="es-EC" dirty="0"/>
              <a:t> </a:t>
            </a:r>
            <a:r>
              <a:rPr lang="es-EC" dirty="0" err="1"/>
              <a:t>these</a:t>
            </a:r>
            <a:r>
              <a:rPr lang="es-EC" dirty="0"/>
              <a:t> </a:t>
            </a:r>
            <a:r>
              <a:rPr lang="es-EC" dirty="0" err="1"/>
              <a:t>two</a:t>
            </a:r>
            <a:r>
              <a:rPr lang="es-EC" dirty="0"/>
              <a:t> </a:t>
            </a:r>
            <a:r>
              <a:rPr lang="es-EC" dirty="0" err="1"/>
              <a:t>concepts</a:t>
            </a:r>
            <a:r>
              <a:rPr lang="es-EC" dirty="0"/>
              <a:t>.</a:t>
            </a:r>
          </a:p>
          <a:p>
            <a:r>
              <a:rPr lang="es-EC" dirty="0" err="1"/>
              <a:t>The</a:t>
            </a:r>
            <a:r>
              <a:rPr lang="es-EC" dirty="0"/>
              <a:t> </a:t>
            </a:r>
            <a:r>
              <a:rPr lang="es-EC" dirty="0" err="1"/>
              <a:t>statistics</a:t>
            </a:r>
            <a:r>
              <a:rPr lang="es-EC" dirty="0"/>
              <a:t> </a:t>
            </a:r>
            <a:r>
              <a:rPr lang="es-EC" dirty="0" err="1"/>
              <a:t>would</a:t>
            </a:r>
            <a:r>
              <a:rPr lang="es-EC" dirty="0"/>
              <a:t> be </a:t>
            </a:r>
            <a:r>
              <a:rPr lang="es-EC" dirty="0" err="1"/>
              <a:t>the</a:t>
            </a:r>
            <a:r>
              <a:rPr lang="es-EC" dirty="0"/>
              <a:t> </a:t>
            </a:r>
            <a:r>
              <a:rPr lang="es-EC" dirty="0" err="1"/>
              <a:t>average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for</a:t>
            </a:r>
            <a:r>
              <a:rPr lang="es-EC" dirty="0"/>
              <a:t> </a:t>
            </a:r>
            <a:r>
              <a:rPr lang="es-EC" dirty="0" err="1"/>
              <a:t>the</a:t>
            </a:r>
            <a:r>
              <a:rPr lang="es-EC" dirty="0"/>
              <a:t> </a:t>
            </a:r>
            <a:r>
              <a:rPr lang="es-EC" dirty="0" err="1"/>
              <a:t>sample</a:t>
            </a:r>
            <a:r>
              <a:rPr lang="es-EC" dirty="0"/>
              <a:t>. </a:t>
            </a:r>
            <a:r>
              <a:rPr lang="es-EC" dirty="0" err="1"/>
              <a:t>If</a:t>
            </a:r>
            <a:r>
              <a:rPr lang="es-EC" dirty="0"/>
              <a:t> </a:t>
            </a:r>
            <a:r>
              <a:rPr lang="es-EC" dirty="0" err="1"/>
              <a:t>we</a:t>
            </a:r>
            <a:r>
              <a:rPr lang="es-EC" dirty="0"/>
              <a:t> </a:t>
            </a:r>
            <a:r>
              <a:rPr lang="es-EC" dirty="0" err="1"/>
              <a:t>conduct</a:t>
            </a:r>
            <a:r>
              <a:rPr lang="es-EC" dirty="0"/>
              <a:t> </a:t>
            </a:r>
            <a:r>
              <a:rPr lang="es-EC" dirty="0" err="1"/>
              <a:t>our</a:t>
            </a:r>
            <a:r>
              <a:rPr lang="es-EC" dirty="0"/>
              <a:t> </a:t>
            </a:r>
            <a:r>
              <a:rPr lang="es-EC" dirty="0" err="1"/>
              <a:t>sampling</a:t>
            </a:r>
            <a:r>
              <a:rPr lang="es-EC" dirty="0"/>
              <a:t> </a:t>
            </a:r>
            <a:r>
              <a:rPr lang="es-EC" dirty="0" err="1"/>
              <a:t>properly</a:t>
            </a:r>
            <a:r>
              <a:rPr lang="es-EC" dirty="0"/>
              <a:t> and </a:t>
            </a:r>
            <a:r>
              <a:rPr lang="es-EC" dirty="0" err="1"/>
              <a:t>the</a:t>
            </a:r>
            <a:r>
              <a:rPr lang="es-EC" dirty="0"/>
              <a:t> </a:t>
            </a:r>
            <a:r>
              <a:rPr lang="es-EC" dirty="0" err="1"/>
              <a:t>dataset</a:t>
            </a:r>
            <a:r>
              <a:rPr lang="es-EC" dirty="0"/>
              <a:t> </a:t>
            </a:r>
            <a:r>
              <a:rPr lang="es-EC" dirty="0" err="1"/>
              <a:t>is</a:t>
            </a:r>
            <a:r>
              <a:rPr lang="es-EC" dirty="0"/>
              <a:t> informative </a:t>
            </a:r>
            <a:r>
              <a:rPr lang="es-EC" dirty="0" err="1"/>
              <a:t>enough</a:t>
            </a:r>
            <a:r>
              <a:rPr lang="es-EC" dirty="0"/>
              <a:t>, </a:t>
            </a:r>
            <a:r>
              <a:rPr lang="es-EC" dirty="0" err="1"/>
              <a:t>then</a:t>
            </a:r>
            <a:r>
              <a:rPr lang="es-EC" dirty="0"/>
              <a:t> </a:t>
            </a:r>
            <a:r>
              <a:rPr lang="es-EC" dirty="0" err="1"/>
              <a:t>our</a:t>
            </a:r>
            <a:r>
              <a:rPr lang="es-EC" dirty="0"/>
              <a:t> </a:t>
            </a:r>
            <a:r>
              <a:rPr lang="es-EC" dirty="0" err="1"/>
              <a:t>statistics</a:t>
            </a:r>
            <a:r>
              <a:rPr lang="es-EC" dirty="0"/>
              <a:t> </a:t>
            </a:r>
            <a:r>
              <a:rPr lang="es-EC" dirty="0" err="1"/>
              <a:t>the</a:t>
            </a:r>
            <a:r>
              <a:rPr lang="es-EC" dirty="0"/>
              <a:t> </a:t>
            </a:r>
            <a:r>
              <a:rPr lang="es-EC" dirty="0" err="1"/>
              <a:t>average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Young </a:t>
            </a:r>
            <a:r>
              <a:rPr lang="es-EC" dirty="0" err="1"/>
              <a:t>aduls</a:t>
            </a:r>
            <a:r>
              <a:rPr lang="es-EC" dirty="0"/>
              <a:t> </a:t>
            </a:r>
            <a:r>
              <a:rPr lang="es-EC" dirty="0" err="1"/>
              <a:t>spend</a:t>
            </a:r>
            <a:r>
              <a:rPr lang="es-EC" dirty="0"/>
              <a:t> </a:t>
            </a:r>
            <a:r>
              <a:rPr lang="es-EC" dirty="0" err="1"/>
              <a:t>on</a:t>
            </a:r>
            <a:r>
              <a:rPr lang="es-EC" dirty="0"/>
              <a:t> </a:t>
            </a:r>
            <a:r>
              <a:rPr lang="es-EC" dirty="0" err="1"/>
              <a:t>their</a:t>
            </a:r>
            <a:r>
              <a:rPr lang="es-EC" dirty="0"/>
              <a:t> smartphones, </a:t>
            </a:r>
            <a:r>
              <a:rPr lang="es-EC" dirty="0" err="1"/>
              <a:t>should</a:t>
            </a:r>
            <a:r>
              <a:rPr lang="es-EC" dirty="0"/>
              <a:t> </a:t>
            </a:r>
            <a:r>
              <a:rPr lang="es-EC" dirty="0" err="1"/>
              <a:t>provide</a:t>
            </a:r>
            <a:r>
              <a:rPr lang="es-EC" dirty="0"/>
              <a:t> </a:t>
            </a:r>
            <a:r>
              <a:rPr lang="es-EC" dirty="0" err="1"/>
              <a:t>us</a:t>
            </a:r>
            <a:r>
              <a:rPr lang="es-EC" dirty="0"/>
              <a:t> </a:t>
            </a:r>
            <a:r>
              <a:rPr lang="es-EC" dirty="0" err="1"/>
              <a:t>information</a:t>
            </a:r>
            <a:r>
              <a:rPr lang="es-EC" dirty="0"/>
              <a:t> </a:t>
            </a:r>
            <a:r>
              <a:rPr lang="es-EC" dirty="0" err="1"/>
              <a:t>about</a:t>
            </a:r>
            <a:r>
              <a:rPr lang="es-EC" dirty="0"/>
              <a:t> </a:t>
            </a:r>
            <a:r>
              <a:rPr lang="es-EC" dirty="0" err="1"/>
              <a:t>the</a:t>
            </a:r>
            <a:r>
              <a:rPr lang="es-EC" dirty="0"/>
              <a:t> </a:t>
            </a:r>
            <a:r>
              <a:rPr lang="es-EC" dirty="0" err="1"/>
              <a:t>parameter</a:t>
            </a:r>
            <a:r>
              <a:rPr lang="es-EC" dirty="0"/>
              <a:t>, </a:t>
            </a:r>
            <a:r>
              <a:rPr lang="es-EC" dirty="0" err="1"/>
              <a:t>the</a:t>
            </a:r>
            <a:r>
              <a:rPr lang="es-EC" dirty="0"/>
              <a:t> </a:t>
            </a:r>
            <a:r>
              <a:rPr lang="es-EC" dirty="0" err="1"/>
              <a:t>average</a:t>
            </a:r>
            <a:r>
              <a:rPr lang="es-EC" dirty="0"/>
              <a:t> </a:t>
            </a:r>
            <a:r>
              <a:rPr lang="es-EC" dirty="0" err="1"/>
              <a:t>number</a:t>
            </a:r>
            <a:r>
              <a:rPr lang="es-EC" dirty="0"/>
              <a:t> </a:t>
            </a:r>
            <a:r>
              <a:rPr lang="es-EC" dirty="0" err="1"/>
              <a:t>of</a:t>
            </a:r>
            <a:r>
              <a:rPr lang="es-EC" dirty="0"/>
              <a:t> </a:t>
            </a:r>
            <a:r>
              <a:rPr lang="es-EC" dirty="0" err="1"/>
              <a:t>hours</a:t>
            </a:r>
            <a:r>
              <a:rPr lang="es-EC" dirty="0"/>
              <a:t> per </a:t>
            </a:r>
            <a:r>
              <a:rPr lang="es-EC" dirty="0" err="1"/>
              <a:t>day</a:t>
            </a:r>
            <a:r>
              <a:rPr lang="es-EC" dirty="0"/>
              <a:t> </a:t>
            </a:r>
            <a:r>
              <a:rPr lang="es-EC" dirty="0" err="1"/>
              <a:t>youn</a:t>
            </a:r>
            <a:r>
              <a:rPr lang="es-EC" dirty="0"/>
              <a:t> </a:t>
            </a:r>
            <a:r>
              <a:rPr lang="es-EC" dirty="0" err="1"/>
              <a:t>adults</a:t>
            </a:r>
            <a:r>
              <a:rPr lang="es-EC" dirty="0"/>
              <a:t> </a:t>
            </a:r>
            <a:r>
              <a:rPr lang="es-EC" dirty="0" err="1"/>
              <a:t>spend</a:t>
            </a:r>
            <a:r>
              <a:rPr lang="es-EC" dirty="0"/>
              <a:t> </a:t>
            </a:r>
            <a:r>
              <a:rPr lang="es-EC" dirty="0" err="1"/>
              <a:t>on</a:t>
            </a:r>
            <a:r>
              <a:rPr lang="es-EC" dirty="0"/>
              <a:t> </a:t>
            </a:r>
            <a:r>
              <a:rPr lang="es-EC" dirty="0" err="1"/>
              <a:t>their</a:t>
            </a:r>
            <a:r>
              <a:rPr lang="es-EC" dirty="0"/>
              <a:t> smartphones. </a:t>
            </a:r>
            <a:r>
              <a:rPr lang="es-EC" dirty="0" err="1"/>
              <a:t>The</a:t>
            </a:r>
            <a:r>
              <a:rPr lang="es-EC" dirty="0"/>
              <a:t> </a:t>
            </a:r>
            <a:r>
              <a:rPr lang="es-EC" dirty="0" err="1"/>
              <a:t>statistics</a:t>
            </a:r>
            <a:r>
              <a:rPr lang="es-EC" dirty="0"/>
              <a:t> </a:t>
            </a:r>
            <a:r>
              <a:rPr lang="es-EC" dirty="0" err="1"/>
              <a:t>would</a:t>
            </a:r>
            <a:r>
              <a:rPr lang="es-EC" dirty="0"/>
              <a:t> </a:t>
            </a:r>
            <a:r>
              <a:rPr lang="es-EC" dirty="0" err="1"/>
              <a:t>not</a:t>
            </a:r>
            <a:r>
              <a:rPr lang="es-EC" dirty="0"/>
              <a:t> </a:t>
            </a:r>
            <a:r>
              <a:rPr lang="es-EC" dirty="0" err="1"/>
              <a:t>provide</a:t>
            </a:r>
            <a:r>
              <a:rPr lang="es-EC" dirty="0"/>
              <a:t> </a:t>
            </a:r>
            <a:r>
              <a:rPr lang="es-EC" dirty="0" err="1"/>
              <a:t>all</a:t>
            </a:r>
            <a:r>
              <a:rPr lang="es-EC" dirty="0"/>
              <a:t> </a:t>
            </a:r>
            <a:r>
              <a:rPr lang="es-EC" dirty="0" err="1"/>
              <a:t>the</a:t>
            </a:r>
            <a:r>
              <a:rPr lang="es-EC" dirty="0"/>
              <a:t> </a:t>
            </a:r>
            <a:r>
              <a:rPr lang="es-EC" dirty="0" err="1"/>
              <a:t>information</a:t>
            </a:r>
            <a:r>
              <a:rPr lang="es-EC" dirty="0"/>
              <a:t>, </a:t>
            </a:r>
            <a:r>
              <a:rPr lang="es-EC" dirty="0" err="1"/>
              <a:t>but</a:t>
            </a:r>
            <a:r>
              <a:rPr lang="es-EC" dirty="0"/>
              <a:t> </a:t>
            </a:r>
            <a:r>
              <a:rPr lang="es-EC" dirty="0" err="1"/>
              <a:t>it</a:t>
            </a:r>
            <a:r>
              <a:rPr lang="es-EC" dirty="0"/>
              <a:t> </a:t>
            </a:r>
            <a:r>
              <a:rPr lang="es-EC" dirty="0" err="1"/>
              <a:t>should</a:t>
            </a:r>
            <a:r>
              <a:rPr lang="es-EC" dirty="0"/>
              <a:t> </a:t>
            </a:r>
            <a:r>
              <a:rPr lang="es-EC" dirty="0" err="1"/>
              <a:t>provide</a:t>
            </a:r>
            <a:r>
              <a:rPr lang="es-EC" dirty="0"/>
              <a:t> </a:t>
            </a:r>
            <a:r>
              <a:rPr lang="es-EC" dirty="0" err="1"/>
              <a:t>us</a:t>
            </a:r>
            <a:r>
              <a:rPr lang="es-EC" dirty="0"/>
              <a:t> </a:t>
            </a:r>
            <a:r>
              <a:rPr lang="es-EC" dirty="0" err="1"/>
              <a:t>enough</a:t>
            </a:r>
            <a:r>
              <a:rPr lang="es-EC" dirty="0"/>
              <a:t> </a:t>
            </a:r>
            <a:r>
              <a:rPr lang="es-EC" dirty="0" err="1"/>
              <a:t>that</a:t>
            </a:r>
            <a:r>
              <a:rPr lang="es-EC" dirty="0"/>
              <a:t> </a:t>
            </a:r>
            <a:r>
              <a:rPr lang="es-EC" dirty="0" err="1"/>
              <a:t>we</a:t>
            </a:r>
            <a:r>
              <a:rPr lang="es-EC" dirty="0"/>
              <a:t> can </a:t>
            </a:r>
            <a:r>
              <a:rPr lang="es-EC" dirty="0" err="1"/>
              <a:t>make</a:t>
            </a:r>
            <a:r>
              <a:rPr lang="es-EC" dirty="0"/>
              <a:t> </a:t>
            </a:r>
            <a:r>
              <a:rPr lang="es-EC" dirty="0" err="1"/>
              <a:t>some</a:t>
            </a:r>
            <a:r>
              <a:rPr lang="es-EC" dirty="0"/>
              <a:t> </a:t>
            </a:r>
            <a:r>
              <a:rPr lang="es-EC" dirty="0" err="1"/>
              <a:t>sort</a:t>
            </a:r>
            <a:r>
              <a:rPr lang="es-EC" dirty="0"/>
              <a:t> </a:t>
            </a:r>
            <a:r>
              <a:rPr lang="es-EC" dirty="0" err="1"/>
              <a:t>of</a:t>
            </a:r>
            <a:r>
              <a:rPr lang="es-EC" dirty="0"/>
              <a:t> Good </a:t>
            </a:r>
            <a:r>
              <a:rPr lang="es-EC" dirty="0" err="1"/>
              <a:t>inference</a:t>
            </a:r>
            <a:r>
              <a:rPr lang="es-EC" dirty="0"/>
              <a:t> </a:t>
            </a:r>
            <a:r>
              <a:rPr lang="es-EC" dirty="0" err="1"/>
              <a:t>about</a:t>
            </a:r>
            <a:r>
              <a:rPr lang="es-EC" dirty="0"/>
              <a:t> </a:t>
            </a:r>
            <a:r>
              <a:rPr lang="es-EC" dirty="0" err="1"/>
              <a:t>it</a:t>
            </a:r>
            <a:r>
              <a:rPr lang="es-EC" dirty="0"/>
              <a:t>. </a:t>
            </a:r>
          </a:p>
          <a:p>
            <a:r>
              <a:rPr lang="es-EC" dirty="0" err="1"/>
              <a:t>Each</a:t>
            </a:r>
            <a:r>
              <a:rPr lang="es-EC" dirty="0"/>
              <a:t> </a:t>
            </a:r>
            <a:r>
              <a:rPr lang="es-EC" dirty="0" err="1"/>
              <a:t>sample</a:t>
            </a:r>
            <a:r>
              <a:rPr lang="es-EC" dirty="0"/>
              <a:t> </a:t>
            </a:r>
            <a:r>
              <a:rPr lang="es-EC" dirty="0" err="1"/>
              <a:t>would</a:t>
            </a:r>
            <a:r>
              <a:rPr lang="es-EC" dirty="0"/>
              <a:t> </a:t>
            </a:r>
            <a:r>
              <a:rPr lang="es-EC" dirty="0" err="1"/>
              <a:t>give</a:t>
            </a:r>
            <a:r>
              <a:rPr lang="es-EC" dirty="0"/>
              <a:t> </a:t>
            </a:r>
            <a:r>
              <a:rPr lang="es-EC" dirty="0" err="1"/>
              <a:t>you</a:t>
            </a:r>
            <a:r>
              <a:rPr lang="es-EC" dirty="0"/>
              <a:t> a </a:t>
            </a:r>
            <a:r>
              <a:rPr lang="es-EC" dirty="0" err="1"/>
              <a:t>slightly</a:t>
            </a:r>
            <a:r>
              <a:rPr lang="es-EC" dirty="0"/>
              <a:t> </a:t>
            </a:r>
            <a:r>
              <a:rPr lang="es-EC" dirty="0" err="1"/>
              <a:t>different</a:t>
            </a:r>
            <a:r>
              <a:rPr lang="es-EC" dirty="0"/>
              <a:t> </a:t>
            </a:r>
            <a:r>
              <a:rPr lang="es-EC" dirty="0" err="1"/>
              <a:t>estimate</a:t>
            </a:r>
            <a:r>
              <a:rPr lang="es-EC" dirty="0"/>
              <a:t> </a:t>
            </a:r>
            <a:r>
              <a:rPr lang="es-EC" dirty="0" err="1"/>
              <a:t>even</a:t>
            </a:r>
            <a:r>
              <a:rPr lang="es-EC" dirty="0"/>
              <a:t> </a:t>
            </a:r>
            <a:r>
              <a:rPr lang="es-EC" dirty="0" err="1"/>
              <a:t>if</a:t>
            </a:r>
            <a:r>
              <a:rPr lang="es-EC" dirty="0"/>
              <a:t> </a:t>
            </a:r>
            <a:r>
              <a:rPr lang="es-EC" dirty="0" err="1"/>
              <a:t>we</a:t>
            </a:r>
            <a:r>
              <a:rPr lang="es-EC" dirty="0"/>
              <a:t> </a:t>
            </a:r>
            <a:r>
              <a:rPr lang="es-EC" dirty="0" err="1"/>
              <a:t>sample</a:t>
            </a:r>
            <a:r>
              <a:rPr lang="es-EC" dirty="0"/>
              <a:t> </a:t>
            </a:r>
            <a:r>
              <a:rPr lang="es-EC" dirty="0" err="1"/>
              <a:t>from</a:t>
            </a:r>
            <a:r>
              <a:rPr lang="es-EC" dirty="0"/>
              <a:t> </a:t>
            </a:r>
            <a:r>
              <a:rPr lang="es-EC" dirty="0" err="1"/>
              <a:t>the</a:t>
            </a:r>
            <a:r>
              <a:rPr lang="es-EC" dirty="0"/>
              <a:t> </a:t>
            </a:r>
            <a:r>
              <a:rPr lang="es-EC" dirty="0" err="1"/>
              <a:t>same</a:t>
            </a:r>
            <a:r>
              <a:rPr lang="es-EC" dirty="0"/>
              <a:t> </a:t>
            </a:r>
            <a:r>
              <a:rPr lang="es-EC" dirty="0" err="1"/>
              <a:t>population</a:t>
            </a:r>
            <a:r>
              <a:rPr lang="es-EC" dirty="0"/>
              <a:t>.</a:t>
            </a:r>
          </a:p>
          <a:p>
            <a:endParaRPr lang="es-EC" dirty="0"/>
          </a:p>
          <a:p>
            <a:endParaRPr lang="en-GB" dirty="0"/>
          </a:p>
        </p:txBody>
      </p:sp>
      <p:sp>
        <p:nvSpPr>
          <p:cNvPr id="4" name="Slide Number Placeholder 3">
            <a:extLst>
              <a:ext uri="{FF2B5EF4-FFF2-40B4-BE49-F238E27FC236}">
                <a16:creationId xmlns:a16="http://schemas.microsoft.com/office/drawing/2014/main" id="{FB8D0DED-A34F-6B6E-BDB5-CB4548EB08C0}"/>
              </a:ext>
            </a:extLst>
          </p:cNvPr>
          <p:cNvSpPr>
            <a:spLocks noGrp="1"/>
          </p:cNvSpPr>
          <p:nvPr>
            <p:ph type="sldNum" sz="quarter" idx="5"/>
          </p:nvPr>
        </p:nvSpPr>
        <p:spPr/>
        <p:txBody>
          <a:bodyPr/>
          <a:lstStyle/>
          <a:p>
            <a:fld id="{4BD6468A-5C7A-47B7-B19F-687B39FE0EF4}" type="slidenum">
              <a:rPr lang="en-GB" smtClean="0"/>
              <a:t>20</a:t>
            </a:fld>
            <a:endParaRPr lang="en-GB"/>
          </a:p>
        </p:txBody>
      </p:sp>
    </p:spTree>
    <p:extLst>
      <p:ext uri="{BB962C8B-B14F-4D97-AF65-F5344CB8AC3E}">
        <p14:creationId xmlns:p14="http://schemas.microsoft.com/office/powerpoint/2010/main" val="1501667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E7F3A-6EEA-5AE3-3420-01C6570FF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EB01A-9CED-B516-DA36-FB163F281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FEEED-FCAE-5FA8-BEEB-9D40F6DB35C6}"/>
              </a:ext>
            </a:extLst>
          </p:cNvPr>
          <p:cNvSpPr>
            <a:spLocks noGrp="1"/>
          </p:cNvSpPr>
          <p:nvPr>
            <p:ph type="body" idx="1"/>
          </p:nvPr>
        </p:nvSpPr>
        <p:spPr/>
        <p:txBody>
          <a:bodyPr/>
          <a:lstStyle/>
          <a:p>
            <a:endParaRPr lang="es-EC" dirty="0"/>
          </a:p>
          <a:p>
            <a:r>
              <a:rPr lang="en-GB" dirty="0"/>
              <a:t>The major aim of statistics is to draw inferences and derived conclusions based on evidence. You observe something and from that you draw a conclusions. You extract information from something in order to make your conclusion as an inference. You usually do this for values of parameters that relate to the population of interest, and that is based on observed value of statistics.</a:t>
            </a:r>
          </a:p>
          <a:p>
            <a:r>
              <a:rPr lang="en-GB" dirty="0"/>
              <a:t>Some statistics that are from your sample.</a:t>
            </a:r>
          </a:p>
        </p:txBody>
      </p:sp>
      <p:sp>
        <p:nvSpPr>
          <p:cNvPr id="4" name="Slide Number Placeholder 3">
            <a:extLst>
              <a:ext uri="{FF2B5EF4-FFF2-40B4-BE49-F238E27FC236}">
                <a16:creationId xmlns:a16="http://schemas.microsoft.com/office/drawing/2014/main" id="{6E2E2FEA-8CD7-FA6D-BEB3-7DDC4CB9DFF9}"/>
              </a:ext>
            </a:extLst>
          </p:cNvPr>
          <p:cNvSpPr>
            <a:spLocks noGrp="1"/>
          </p:cNvSpPr>
          <p:nvPr>
            <p:ph type="sldNum" sz="quarter" idx="5"/>
          </p:nvPr>
        </p:nvSpPr>
        <p:spPr/>
        <p:txBody>
          <a:bodyPr/>
          <a:lstStyle/>
          <a:p>
            <a:fld id="{4BD6468A-5C7A-47B7-B19F-687B39FE0EF4}" type="slidenum">
              <a:rPr lang="en-GB" smtClean="0"/>
              <a:t>21</a:t>
            </a:fld>
            <a:endParaRPr lang="en-GB"/>
          </a:p>
        </p:txBody>
      </p:sp>
    </p:spTree>
    <p:extLst>
      <p:ext uri="{BB962C8B-B14F-4D97-AF65-F5344CB8AC3E}">
        <p14:creationId xmlns:p14="http://schemas.microsoft.com/office/powerpoint/2010/main" val="776054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012D8-9ABE-AF02-6D78-8C4733BE0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F3152-0499-EBE9-FD0E-171DE71F1F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84C2B-6D4A-60C4-C05D-28ECD254847C}"/>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r>
              <a:rPr lang="en-GB" dirty="0"/>
              <a:t>For example, parameters that can be estimated are the mean and the variance. Let’s look at some real applications of confidence intervals.</a:t>
            </a:r>
          </a:p>
          <a:p>
            <a:endParaRPr lang="en-GB" dirty="0"/>
          </a:p>
        </p:txBody>
      </p:sp>
      <p:sp>
        <p:nvSpPr>
          <p:cNvPr id="4" name="Slide Number Placeholder 3">
            <a:extLst>
              <a:ext uri="{FF2B5EF4-FFF2-40B4-BE49-F238E27FC236}">
                <a16:creationId xmlns:a16="http://schemas.microsoft.com/office/drawing/2014/main" id="{67B4C618-0353-F24E-C029-F79114E355DB}"/>
              </a:ext>
            </a:extLst>
          </p:cNvPr>
          <p:cNvSpPr>
            <a:spLocks noGrp="1"/>
          </p:cNvSpPr>
          <p:nvPr>
            <p:ph type="sldNum" sz="quarter" idx="5"/>
          </p:nvPr>
        </p:nvSpPr>
        <p:spPr/>
        <p:txBody>
          <a:bodyPr/>
          <a:lstStyle/>
          <a:p>
            <a:fld id="{4BD6468A-5C7A-47B7-B19F-687B39FE0EF4}" type="slidenum">
              <a:rPr lang="en-GB" smtClean="0"/>
              <a:t>22</a:t>
            </a:fld>
            <a:endParaRPr lang="en-GB"/>
          </a:p>
        </p:txBody>
      </p:sp>
    </p:spTree>
    <p:extLst>
      <p:ext uri="{BB962C8B-B14F-4D97-AF65-F5344CB8AC3E}">
        <p14:creationId xmlns:p14="http://schemas.microsoft.com/office/powerpoint/2010/main" val="2991640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assume that our population is people who buy a specific product, and we are interested in the average age of this population. Thus, we draw a sample of this population, and we want to inference the average age of the population. </a:t>
            </a:r>
          </a:p>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23</a:t>
            </a:fld>
            <a:endParaRPr lang="en-GB"/>
          </a:p>
        </p:txBody>
      </p:sp>
    </p:spTree>
    <p:extLst>
      <p:ext uri="{BB962C8B-B14F-4D97-AF65-F5344CB8AC3E}">
        <p14:creationId xmlns:p14="http://schemas.microsoft.com/office/powerpoint/2010/main" val="959843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mu is the mean of the natural logarithm of the variable age, then we might be interested in a confidence interval for the mean of the variable age.</a:t>
            </a:r>
          </a:p>
          <a:p>
            <a:r>
              <a:rPr lang="en-GB" dirty="0"/>
              <a:t>To obtain a confidence interval for the mean of the variable age, we can use the invariance principle. </a:t>
            </a:r>
          </a:p>
        </p:txBody>
      </p:sp>
      <p:sp>
        <p:nvSpPr>
          <p:cNvPr id="4" name="Slide Number Placeholder 3"/>
          <p:cNvSpPr>
            <a:spLocks noGrp="1"/>
          </p:cNvSpPr>
          <p:nvPr>
            <p:ph type="sldNum" sz="quarter" idx="5"/>
          </p:nvPr>
        </p:nvSpPr>
        <p:spPr/>
        <p:txBody>
          <a:bodyPr/>
          <a:lstStyle/>
          <a:p>
            <a:fld id="{4BD6468A-5C7A-47B7-B19F-687B39FE0EF4}" type="slidenum">
              <a:rPr lang="en-GB" smtClean="0"/>
              <a:t>24</a:t>
            </a:fld>
            <a:endParaRPr lang="en-GB"/>
          </a:p>
        </p:txBody>
      </p:sp>
    </p:spTree>
    <p:extLst>
      <p:ext uri="{BB962C8B-B14F-4D97-AF65-F5344CB8AC3E}">
        <p14:creationId xmlns:p14="http://schemas.microsoft.com/office/powerpoint/2010/main" val="3111240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invariance property of the MLE according to which a certain unknown parameter theta can be written as a function of another unknown parameter p. Then the maximum likelihood estimator of theta can just be obtained as a function of the maximum likelihood estimator of p. So, basically if we known the maximum likelihood estimator of p we can easily obtain the maximum likelihood estimator for theta by relying on the invariance property.   This property is quite appealing because we can obtain the maximum likelihood estimate of a certain parameter as a function of the maximum likelihood estimate of another parameter that it might be easy to calculate or easier to obtain.  </a:t>
            </a:r>
          </a:p>
          <a:p>
            <a:endParaRPr lang="en-GB" dirty="0"/>
          </a:p>
          <a:p>
            <a:r>
              <a:rPr lang="en-GB" dirty="0"/>
              <a:t>An useful functions are the relative likelihood function R(theta) which is the division of Likelihood  of theta by Likelihood evaluated at (MLE of theta)</a:t>
            </a:r>
          </a:p>
          <a:p>
            <a:r>
              <a:rPr lang="en-GB" dirty="0"/>
              <a:t>And the relative log-likelihood which is the log of the relative likelihood function and can be expressed as the difference between log-likelihood of theta minus the log likelihood evaluated at ( the maximum likelihood estimate of theta).</a:t>
            </a:r>
          </a:p>
          <a:p>
            <a:endParaRPr lang="en-GB" dirty="0"/>
          </a:p>
          <a:p>
            <a:r>
              <a:rPr lang="en-GB" dirty="0"/>
              <a:t>It might be useful to construct an interval for parameter theta. </a:t>
            </a:r>
          </a:p>
        </p:txBody>
      </p:sp>
      <p:sp>
        <p:nvSpPr>
          <p:cNvPr id="4" name="Slide Number Placeholder 3"/>
          <p:cNvSpPr>
            <a:spLocks noGrp="1"/>
          </p:cNvSpPr>
          <p:nvPr>
            <p:ph type="sldNum" sz="quarter" idx="5"/>
          </p:nvPr>
        </p:nvSpPr>
        <p:spPr/>
        <p:txBody>
          <a:bodyPr/>
          <a:lstStyle/>
          <a:p>
            <a:fld id="{4BD6468A-5C7A-47B7-B19F-687B39FE0EF4}" type="slidenum">
              <a:rPr lang="en-GB" smtClean="0"/>
              <a:t>25</a:t>
            </a:fld>
            <a:endParaRPr lang="en-GB"/>
          </a:p>
        </p:txBody>
      </p:sp>
    </p:spTree>
    <p:extLst>
      <p:ext uri="{BB962C8B-B14F-4D97-AF65-F5344CB8AC3E}">
        <p14:creationId xmlns:p14="http://schemas.microsoft.com/office/powerpoint/2010/main" val="1594052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 mentioned earlier, point estimates obtained on different samples will take different values, and the point estimates calculated from a particular sample will not generally will be equal to the unknown parameter. We might be interested in using the sample data to estimate a range of plausible values that contain the true parameter with certain probability. This range of possible values for the parameter estimates is called confidence interval.</a:t>
            </a:r>
          </a:p>
          <a:p>
            <a:r>
              <a:rPr lang="en-GB" dirty="0"/>
              <a:t> </a:t>
            </a:r>
          </a:p>
          <a:p>
            <a:r>
              <a:rPr lang="en-GB" dirty="0"/>
              <a:t>One way to construct a confidence interval is using the result that the probability that 2 times the log likelihood at theta hat minus the log-likelihood  at theta noun is smaller or equal than a (1-alpha) quantile of the chi-squared distribution with one degrees of freedom occurs with probability (1-alpha) where (1-alpha) is the confidence level.  If we are looking for 95% confidence level then 1-alpha is 0.95 with alpha = 0.05.</a:t>
            </a:r>
          </a:p>
          <a:p>
            <a:endParaRPr lang="en-GB" dirty="0"/>
          </a:p>
          <a:p>
            <a:r>
              <a:rPr lang="en-GB" dirty="0"/>
              <a:t>To calculate Wilks confidence intervals we might need to use numerical methods such as Newton-Rapson. Another property of the Wilks interval is that it includes the most likely values for the parameter of interest</a:t>
            </a:r>
          </a:p>
          <a:p>
            <a:endParaRPr lang="en-GB" dirty="0"/>
          </a:p>
          <a:p>
            <a:r>
              <a:rPr lang="en-GB" dirty="0"/>
              <a:t>So, (1-alpha)% confidence interval for theta is those all values of theta for which 2 times the differences of log-likelihood evaluated at theta hat and the log-likelihood evaluate at the true parameter theta is less than or equal to (1-alpha) quantile of chi-squared distribution with one degree of freedom.</a:t>
            </a:r>
          </a:p>
          <a:p>
            <a:endParaRPr lang="en-GB" dirty="0"/>
          </a:p>
          <a:p>
            <a:r>
              <a:rPr lang="en-GB" dirty="0"/>
              <a:t>If we look at these it is equivalent to all values of theta such that the relative log-likelihood function of theta is greater or equal to minus half times the (1-alpha)-quantile of the chi-squared distribution with one degrees of freedom. We know that at (1-alpha) = 0.95 the (1-alpha) quantile of the chi-squared distribution with one degree of freedom is equal to 3.84. This means that a 95% confidence interval is all values of theta such that the relative log-likelihood  function of theta is greater or equal than -1.92.</a:t>
            </a:r>
          </a:p>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26</a:t>
            </a:fld>
            <a:endParaRPr lang="en-GB"/>
          </a:p>
        </p:txBody>
      </p:sp>
    </p:spTree>
    <p:extLst>
      <p:ext uri="{BB962C8B-B14F-4D97-AF65-F5344CB8AC3E}">
        <p14:creationId xmlns:p14="http://schemas.microsoft.com/office/powerpoint/2010/main" val="1280460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Many statistics have a sampling distribution that is approximately normal. In these cases the interval will be of the form:  </a:t>
            </a:r>
          </a:p>
          <a:p>
            <a:r>
              <a:rPr lang="en-GB" dirty="0"/>
              <a:t>If the theta noun is the true variable of the parameter theta then theta hat would approximately follows a normal distribution with mean equal to theta noun and standard </a:t>
            </a:r>
            <a:r>
              <a:rPr lang="en-GB" dirty="0" err="1"/>
              <a:t>deviacion</a:t>
            </a:r>
            <a:r>
              <a:rPr lang="en-GB" dirty="0"/>
              <a:t> equal to the inverse of the sample information k of x.  Here, k(x) is the equal to the negative of the second derivate of the log-likelihood function evaluated at theta hat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Thus, a (1-alpha) times 100% confidence interval can be obtained for theta from setting the probability that theta hat minus theta no over the standard error for theta hat ,  which is the squared root of the 1 over the sample information, being between negative z and z is equal to the confidence level (1-alpha)</a:t>
            </a:r>
          </a:p>
          <a:p>
            <a:endParaRPr lang="en-GB" dirty="0"/>
          </a:p>
          <a:p>
            <a:r>
              <a:rPr lang="en-GB" dirty="0"/>
              <a:t>Here z, is the quantile of the standard normal distribution below which lies a probability 1- alpha over 2 which is denoted by phi inverse of 1 – alpha over 2. So if (1-alpha) is equal to 0.95 then z would be the value which below we have the probability equal 0.975 and above we have an area equal to 0.025. This means that this value is 1.96. To obtain the confidence interval for theta we try to move all the terms except theta no to the left and right hand side of the equation and only left theta no in the middle. So, we will end up with the confidence interval being theta hat plus or minus z (the quantile of the standard normal distribution) multiplied by the standard error of the maximum likelihood estimate which is equal to the squared root of 1 over the sample information.</a:t>
            </a:r>
          </a:p>
          <a:p>
            <a:endParaRPr lang="en-GB" dirty="0"/>
          </a:p>
          <a:p>
            <a:r>
              <a:rPr lang="en-GB" dirty="0"/>
              <a:t>Easy to obtain easier than the Wilks intervals which needs to find the bounds by using numerical methods, but their properties are less satisfactory for finite sample sizes. Wald intervals are not invariant unlike the Wilks intervals. Different parametrization of a model will lead to different intervals. The Wald interval is symmetric around the maximum likelihood estimated, so unless the likelihood is symmetric  we might end up with some values within the interval that are less likely to occur than some other values outside the interval. This unlike the Wilks interval which guaranteed all the values of theta inside the Wilks interval have a higher likelihood than any other value outside the interval.</a:t>
            </a:r>
          </a:p>
          <a:p>
            <a:endParaRPr lang="en-GB" dirty="0"/>
          </a:p>
          <a:p>
            <a:endParaRPr lang="en-GB" dirty="0"/>
          </a:p>
          <a:p>
            <a:r>
              <a:rPr lang="en-GB" dirty="0"/>
              <a:t>  </a:t>
            </a:r>
          </a:p>
          <a:p>
            <a:endParaRPr lang="en-GB" dirty="0"/>
          </a:p>
          <a:p>
            <a:endParaRPr lang="en-GB" dirty="0"/>
          </a:p>
          <a:p>
            <a:r>
              <a:rPr lang="en-GB" dirty="0"/>
              <a:t>The second derivate of the log-likelihood function evaluated at theta hat is the sample information.</a:t>
            </a:r>
          </a:p>
          <a:p>
            <a:r>
              <a:rPr lang="en-GB" dirty="0"/>
              <a:t>Point estimate +- margin error</a:t>
            </a:r>
          </a:p>
          <a:p>
            <a:r>
              <a:rPr lang="en-GB" dirty="0"/>
              <a:t>Not all confident intervals are constructed in this </a:t>
            </a:r>
            <a:r>
              <a:rPr lang="en-GB" dirty="0" err="1"/>
              <a:t>maner</a:t>
            </a:r>
            <a:endParaRPr lang="en-GB" dirty="0"/>
          </a:p>
          <a:p>
            <a:endParaRPr lang="en-GB" dirty="0"/>
          </a:p>
          <a:p>
            <a:r>
              <a:rPr lang="en-GB" dirty="0"/>
              <a:t>There will be two main issues:</a:t>
            </a:r>
          </a:p>
          <a:p>
            <a:r>
              <a:rPr lang="en-GB" dirty="0"/>
              <a:t>1. Using appropriate method to calculate the interval</a:t>
            </a:r>
          </a:p>
          <a:p>
            <a:r>
              <a:rPr lang="en-GB" dirty="0"/>
              <a:t>2. Properly interpreting the resulting interval.</a:t>
            </a:r>
          </a:p>
          <a:p>
            <a:endParaRPr lang="en-GB" dirty="0"/>
          </a:p>
          <a:p>
            <a:r>
              <a:rPr lang="en-GB" dirty="0"/>
              <a:t>Theta estimate is a random variable and theta0 is a fixed unknown quantity that I am trying to estimate and its variability is due to the fact that the sample mean is a random variable.</a:t>
            </a:r>
          </a:p>
          <a:p>
            <a:r>
              <a:rPr lang="en-GB" dirty="0"/>
              <a:t>The interval is composed of a lower bound and upper bound. The confidence interval will have a confidence level  that is represented by 1-alpha that we usually express as a percentage</a:t>
            </a:r>
          </a:p>
        </p:txBody>
      </p:sp>
      <p:sp>
        <p:nvSpPr>
          <p:cNvPr id="4" name="Slide Number Placeholder 3"/>
          <p:cNvSpPr>
            <a:spLocks noGrp="1"/>
          </p:cNvSpPr>
          <p:nvPr>
            <p:ph type="sldNum" sz="quarter" idx="5"/>
          </p:nvPr>
        </p:nvSpPr>
        <p:spPr/>
        <p:txBody>
          <a:bodyPr/>
          <a:lstStyle/>
          <a:p>
            <a:fld id="{4BD6468A-5C7A-47B7-B19F-687B39FE0EF4}" type="slidenum">
              <a:rPr lang="en-GB" smtClean="0"/>
              <a:t>27</a:t>
            </a:fld>
            <a:endParaRPr lang="en-GB"/>
          </a:p>
        </p:txBody>
      </p:sp>
    </p:spTree>
    <p:extLst>
      <p:ext uri="{BB962C8B-B14F-4D97-AF65-F5344CB8AC3E}">
        <p14:creationId xmlns:p14="http://schemas.microsoft.com/office/powerpoint/2010/main" val="4017452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28</a:t>
            </a:fld>
            <a:endParaRPr lang="en-GB"/>
          </a:p>
        </p:txBody>
      </p:sp>
    </p:spTree>
    <p:extLst>
      <p:ext uri="{BB962C8B-B14F-4D97-AF65-F5344CB8AC3E}">
        <p14:creationId xmlns:p14="http://schemas.microsoft.com/office/powerpoint/2010/main" val="1902883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29</a:t>
            </a:fld>
            <a:endParaRPr lang="en-GB"/>
          </a:p>
        </p:txBody>
      </p:sp>
    </p:spTree>
    <p:extLst>
      <p:ext uri="{BB962C8B-B14F-4D97-AF65-F5344CB8AC3E}">
        <p14:creationId xmlns:p14="http://schemas.microsoft.com/office/powerpoint/2010/main" val="18516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1BC3F-1E4E-D657-B492-379478756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32D6D-2672-FB56-5EED-EB7E08D26BB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3B63E4F-AB58-6492-02BF-0660CB8865A2}"/>
                  </a:ext>
                </a:extLst>
              </p:cNvPr>
              <p:cNvSpPr>
                <a:spLocks noGrp="1"/>
              </p:cNvSpPr>
              <p:nvPr>
                <p:ph type="body" idx="1"/>
              </p:nvPr>
            </p:nvSpPr>
            <p:spPr/>
            <p:txBody>
              <a:bodyPr/>
              <a:lstStyle/>
              <a:p>
                <a:r>
                  <a:rPr lang="en-GB" b="1" dirty="0"/>
                  <a:t>Parameter o (The true value): </a:t>
                </a:r>
                <a:r>
                  <a:rPr lang="en-GB" b="0" dirty="0"/>
                  <a:t>A parameter is a numerical characteristic that describes the entire population. Because it describes the whole truth, it is usually unknown.</a:t>
                </a:r>
                <a:endParaRPr lang="en-GB" b="1" dirty="0"/>
              </a:p>
              <a:p>
                <a:r>
                  <a:rPr lang="en-GB" b="0" dirty="0"/>
                  <a:t>The most well-known parameters are the population mean represented and the population standard deviation represented by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b="0" dirty="0"/>
                  <a:t> and </a:t>
                </a:r>
                <a14:m>
                  <m:oMath xmlns:m="http://schemas.openxmlformats.org/officeDocument/2006/math">
                    <m:r>
                      <a:rPr lang="en-GB" b="1" i="1" smtClean="0">
                        <a:latin typeface="Cambria Math" panose="02040503050406030204" pitchFamily="18" charset="0"/>
                        <a:ea typeface="Cambria Math" panose="02040503050406030204" pitchFamily="18" charset="0"/>
                      </a:rPr>
                      <m:t>𝝈</m:t>
                    </m:r>
                  </m:oMath>
                </a14:m>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p:txBody>
          </p:sp>
        </mc:Choice>
        <mc:Fallback xmlns="">
          <p:sp>
            <p:nvSpPr>
              <p:cNvPr id="3" name="Notes Placeholder 2">
                <a:extLst>
                  <a:ext uri="{FF2B5EF4-FFF2-40B4-BE49-F238E27FC236}">
                    <a16:creationId xmlns:a16="http://schemas.microsoft.com/office/drawing/2014/main" id="{63B63E4F-AB58-6492-02BF-0660CB8865A2}"/>
                  </a:ext>
                </a:extLst>
              </p:cNvPr>
              <p:cNvSpPr>
                <a:spLocks noGrp="1"/>
              </p:cNvSpPr>
              <p:nvPr>
                <p:ph type="body" idx="1"/>
              </p:nvPr>
            </p:nvSpPr>
            <p:spPr/>
            <p:txBody>
              <a:bodyPr/>
              <a:lstStyle/>
              <a:p>
                <a:r>
                  <a:rPr lang="en-GB" b="1" dirty="0"/>
                  <a:t>Parameter o (The true value): </a:t>
                </a:r>
                <a:r>
                  <a:rPr lang="en-GB" b="0" dirty="0"/>
                  <a:t>A parameter is a numerical characteristic that describes the entire population. Because it describes the whole truth, it is usually unknown.</a:t>
                </a:r>
                <a:endParaRPr lang="en-GB" b="1" dirty="0"/>
              </a:p>
              <a:p>
                <a:r>
                  <a:rPr lang="en-GB" b="0" dirty="0"/>
                  <a:t>The most well-known parameters are the population mean represented and the population standard deviation represented by </a:t>
                </a:r>
                <a:r>
                  <a:rPr lang="en-GB" b="1" i="0">
                    <a:latin typeface="Cambria Math" panose="02040503050406030204" pitchFamily="18" charset="0"/>
                    <a:ea typeface="Cambria Math" panose="02040503050406030204" pitchFamily="18" charset="0"/>
                  </a:rPr>
                  <a:t>𝝁</a:t>
                </a:r>
                <a:r>
                  <a:rPr lang="en-GB" b="0" dirty="0"/>
                  <a:t> and </a:t>
                </a:r>
                <a:r>
                  <a:rPr lang="en-GB" b="1" i="0">
                    <a:latin typeface="Cambria Math" panose="02040503050406030204" pitchFamily="18" charset="0"/>
                    <a:ea typeface="Cambria Math" panose="02040503050406030204" pitchFamily="18" charset="0"/>
                  </a:rPr>
                  <a:t>𝝈</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p:txBody>
          </p:sp>
        </mc:Fallback>
      </mc:AlternateContent>
      <p:sp>
        <p:nvSpPr>
          <p:cNvPr id="4" name="Slide Number Placeholder 3">
            <a:extLst>
              <a:ext uri="{FF2B5EF4-FFF2-40B4-BE49-F238E27FC236}">
                <a16:creationId xmlns:a16="http://schemas.microsoft.com/office/drawing/2014/main" id="{D4A2D559-56BB-BFAB-6E1F-AF66BFB0C3F1}"/>
              </a:ext>
            </a:extLst>
          </p:cNvPr>
          <p:cNvSpPr>
            <a:spLocks noGrp="1"/>
          </p:cNvSpPr>
          <p:nvPr>
            <p:ph type="sldNum" sz="quarter" idx="5"/>
          </p:nvPr>
        </p:nvSpPr>
        <p:spPr/>
        <p:txBody>
          <a:bodyPr/>
          <a:lstStyle/>
          <a:p>
            <a:fld id="{4BD6468A-5C7A-47B7-B19F-687B39FE0EF4}" type="slidenum">
              <a:rPr lang="en-GB" smtClean="0"/>
              <a:t>3</a:t>
            </a:fld>
            <a:endParaRPr lang="en-GB"/>
          </a:p>
        </p:txBody>
      </p:sp>
    </p:spTree>
    <p:extLst>
      <p:ext uri="{BB962C8B-B14F-4D97-AF65-F5344CB8AC3E}">
        <p14:creationId xmlns:p14="http://schemas.microsoft.com/office/powerpoint/2010/main" val="2513318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D6468A-5C7A-47B7-B19F-687B39FE0EF4}" type="slidenum">
              <a:rPr lang="en-GB" smtClean="0"/>
              <a:t>30</a:t>
            </a:fld>
            <a:endParaRPr lang="en-GB"/>
          </a:p>
        </p:txBody>
      </p:sp>
    </p:spTree>
    <p:extLst>
      <p:ext uri="{BB962C8B-B14F-4D97-AF65-F5344CB8AC3E}">
        <p14:creationId xmlns:p14="http://schemas.microsoft.com/office/powerpoint/2010/main" val="1610778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0832-A572-2B46-5D67-F19BE2D72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B20DE-8298-7BF7-C44D-E664D5035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0028F-AFED-F58B-062A-365853CFC2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a:t>
            </a:r>
            <a:r>
              <a:rPr lang="en-GB" b="1" dirty="0"/>
              <a:t> population </a:t>
            </a:r>
            <a:r>
              <a:rPr lang="en-GB" b="0" dirty="0"/>
              <a:t>is the source of </a:t>
            </a:r>
            <a:r>
              <a:rPr lang="en-GB" b="1" dirty="0"/>
              <a:t>all parameters</a:t>
            </a:r>
          </a:p>
          <a:p>
            <a:endParaRPr lang="en-GB" dirty="0"/>
          </a:p>
        </p:txBody>
      </p:sp>
      <p:sp>
        <p:nvSpPr>
          <p:cNvPr id="4" name="Slide Number Placeholder 3">
            <a:extLst>
              <a:ext uri="{FF2B5EF4-FFF2-40B4-BE49-F238E27FC236}">
                <a16:creationId xmlns:a16="http://schemas.microsoft.com/office/drawing/2014/main" id="{92AA7ACA-3D8C-0CAE-66BE-2B007B81505D}"/>
              </a:ext>
            </a:extLst>
          </p:cNvPr>
          <p:cNvSpPr>
            <a:spLocks noGrp="1"/>
          </p:cNvSpPr>
          <p:nvPr>
            <p:ph type="sldNum" sz="quarter" idx="5"/>
          </p:nvPr>
        </p:nvSpPr>
        <p:spPr/>
        <p:txBody>
          <a:bodyPr/>
          <a:lstStyle/>
          <a:p>
            <a:fld id="{4BD6468A-5C7A-47B7-B19F-687B39FE0EF4}" type="slidenum">
              <a:rPr lang="en-GB" smtClean="0"/>
              <a:t>4</a:t>
            </a:fld>
            <a:endParaRPr lang="en-GB"/>
          </a:p>
        </p:txBody>
      </p:sp>
    </p:spTree>
    <p:extLst>
      <p:ext uri="{BB962C8B-B14F-4D97-AF65-F5344CB8AC3E}">
        <p14:creationId xmlns:p14="http://schemas.microsoft.com/office/powerpoint/2010/main" val="104113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A39B0-AF0A-9D4D-F925-8E98545F2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E132B5-F4C8-B76A-BC24-9E66C9F9B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8E051-420F-92EE-FCDC-5ECACEE514FC}"/>
              </a:ext>
            </a:extLst>
          </p:cNvPr>
          <p:cNvSpPr>
            <a:spLocks noGrp="1"/>
          </p:cNvSpPr>
          <p:nvPr>
            <p:ph type="body" idx="1"/>
          </p:nvPr>
        </p:nvSpPr>
        <p:spPr/>
        <p:txBody>
          <a:bodyPr/>
          <a:lstStyle/>
          <a:p>
            <a:r>
              <a:rPr lang="en-GB" b="1" dirty="0"/>
              <a:t>Sample: </a:t>
            </a:r>
            <a:r>
              <a:rPr lang="en-GB" b="0" dirty="0"/>
              <a:t>the sample is the data we collect from the population. A sample is a smaller subset of the population that is selected for study. Because studying the entire population is often impractical or impossible, researchers collect data from a sample and use it to draw inferences about the larger population.</a:t>
            </a:r>
            <a:endParaRPr lang="en-GB" b="1" dirty="0"/>
          </a:p>
          <a:p>
            <a:r>
              <a:rPr lang="en-GB" b="1" dirty="0"/>
              <a:t>Example: </a:t>
            </a:r>
            <a:r>
              <a:rPr lang="en-GB" b="0" dirty="0"/>
              <a:t>A sample of 100 apples we pick from the orchard.</a:t>
            </a:r>
            <a:br>
              <a:rPr lang="en-GB" dirty="0"/>
            </a:br>
            <a:endParaRPr lang="en-GB" dirty="0"/>
          </a:p>
          <a:p>
            <a:r>
              <a:rPr lang="en-GB" b="1" dirty="0"/>
              <a:t>Statistic </a:t>
            </a:r>
            <a:r>
              <a:rPr lang="en-GB" b="0" dirty="0"/>
              <a:t>is a numerical characteristic calculated from the </a:t>
            </a:r>
            <a:r>
              <a:rPr lang="en-GB" b="1" dirty="0"/>
              <a:t>Sample.</a:t>
            </a:r>
            <a:r>
              <a:rPr lang="en-GB" b="0" dirty="0"/>
              <a:t> </a:t>
            </a:r>
            <a:endParaRPr lang="en-GB" b="1" dirty="0"/>
          </a:p>
          <a:p>
            <a:endParaRPr lang="en-GB" dirty="0"/>
          </a:p>
          <a:p>
            <a:r>
              <a:rPr lang="en-GB" dirty="0"/>
              <a:t>For example, parameters that can be estimated are the mean and the variance. Let’s look at some real applications of confidence intervals.</a:t>
            </a:r>
          </a:p>
          <a:p>
            <a:endParaRPr lang="en-GB" dirty="0"/>
          </a:p>
          <a:p>
            <a:endParaRPr lang="es-EC" dirty="0"/>
          </a:p>
          <a:p>
            <a:r>
              <a:rPr lang="es-EC" dirty="0" err="1"/>
              <a:t>Sample</a:t>
            </a:r>
            <a:r>
              <a:rPr lang="es-EC" dirty="0"/>
              <a:t> </a:t>
            </a:r>
            <a:r>
              <a:rPr lang="es-EC" dirty="0" err="1"/>
              <a:t>is</a:t>
            </a:r>
            <a:r>
              <a:rPr lang="es-EC" dirty="0"/>
              <a:t> </a:t>
            </a:r>
            <a:r>
              <a:rPr lang="es-EC" dirty="0" err="1"/>
              <a:t>some</a:t>
            </a:r>
            <a:r>
              <a:rPr lang="es-EC" dirty="0"/>
              <a:t> representative </a:t>
            </a:r>
            <a:r>
              <a:rPr lang="es-EC" dirty="0" err="1"/>
              <a:t>selection</a:t>
            </a:r>
            <a:r>
              <a:rPr lang="es-EC" dirty="0"/>
              <a:t> </a:t>
            </a:r>
            <a:r>
              <a:rPr lang="es-EC" dirty="0" err="1"/>
              <a:t>of</a:t>
            </a:r>
            <a:r>
              <a:rPr lang="es-EC" dirty="0"/>
              <a:t> a </a:t>
            </a:r>
            <a:r>
              <a:rPr lang="es-EC" dirty="0" err="1"/>
              <a:t>population</a:t>
            </a:r>
            <a:r>
              <a:rPr lang="es-EC" dirty="0"/>
              <a:t>. </a:t>
            </a:r>
            <a:r>
              <a:rPr lang="es-EC" dirty="0" err="1"/>
              <a:t>We</a:t>
            </a:r>
            <a:r>
              <a:rPr lang="es-EC" dirty="0"/>
              <a:t> hope </a:t>
            </a:r>
            <a:r>
              <a:rPr lang="es-EC" dirty="0" err="1"/>
              <a:t>that</a:t>
            </a:r>
            <a:r>
              <a:rPr lang="es-EC" dirty="0"/>
              <a:t> </a:t>
            </a:r>
            <a:r>
              <a:rPr lang="es-EC" dirty="0" err="1"/>
              <a:t>the</a:t>
            </a:r>
            <a:r>
              <a:rPr lang="es-EC" dirty="0"/>
              <a:t> </a:t>
            </a:r>
            <a:r>
              <a:rPr lang="es-EC" dirty="0" err="1"/>
              <a:t>sample</a:t>
            </a:r>
            <a:r>
              <a:rPr lang="es-EC" dirty="0"/>
              <a:t> </a:t>
            </a:r>
            <a:r>
              <a:rPr lang="es-EC" dirty="0" err="1"/>
              <a:t>is</a:t>
            </a:r>
            <a:r>
              <a:rPr lang="es-EC" dirty="0"/>
              <a:t> </a:t>
            </a:r>
            <a:r>
              <a:rPr lang="es-EC" dirty="0" err="1"/>
              <a:t>random</a:t>
            </a:r>
            <a:r>
              <a:rPr lang="es-EC" dirty="0"/>
              <a:t> and representative.</a:t>
            </a:r>
            <a:endParaRPr lang="en-GB" dirty="0"/>
          </a:p>
          <a:p>
            <a:endParaRPr lang="en-GB" dirty="0"/>
          </a:p>
        </p:txBody>
      </p:sp>
      <p:sp>
        <p:nvSpPr>
          <p:cNvPr id="4" name="Slide Number Placeholder 3">
            <a:extLst>
              <a:ext uri="{FF2B5EF4-FFF2-40B4-BE49-F238E27FC236}">
                <a16:creationId xmlns:a16="http://schemas.microsoft.com/office/drawing/2014/main" id="{CEB625A2-0EF7-5C4A-0DCF-01C3B0BAEF41}"/>
              </a:ext>
            </a:extLst>
          </p:cNvPr>
          <p:cNvSpPr>
            <a:spLocks noGrp="1"/>
          </p:cNvSpPr>
          <p:nvPr>
            <p:ph type="sldNum" sz="quarter" idx="5"/>
          </p:nvPr>
        </p:nvSpPr>
        <p:spPr/>
        <p:txBody>
          <a:bodyPr/>
          <a:lstStyle/>
          <a:p>
            <a:fld id="{4BD6468A-5C7A-47B7-B19F-687B39FE0EF4}" type="slidenum">
              <a:rPr lang="en-GB" smtClean="0"/>
              <a:t>5</a:t>
            </a:fld>
            <a:endParaRPr lang="en-GB"/>
          </a:p>
        </p:txBody>
      </p:sp>
    </p:spTree>
    <p:extLst>
      <p:ext uri="{BB962C8B-B14F-4D97-AF65-F5344CB8AC3E}">
        <p14:creationId xmlns:p14="http://schemas.microsoft.com/office/powerpoint/2010/main" val="1652037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9D67F-2232-363A-AF98-73278F53E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B3D611-4598-F873-B393-CCE92C50D1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01FE9-5A4D-AA84-91DA-4701705451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Statistical Analysis has two main focuses: Descriptive Statistics and Inferential Statistics</a:t>
            </a:r>
          </a:p>
          <a:p>
            <a:r>
              <a:rPr lang="en-GB" dirty="0"/>
              <a:t>Descriptive Statistics summarised data using graphs and summary values such as the mean and interquartile range. </a:t>
            </a:r>
          </a:p>
        </p:txBody>
      </p:sp>
      <p:sp>
        <p:nvSpPr>
          <p:cNvPr id="4" name="Slide Number Placeholder 3">
            <a:extLst>
              <a:ext uri="{FF2B5EF4-FFF2-40B4-BE49-F238E27FC236}">
                <a16:creationId xmlns:a16="http://schemas.microsoft.com/office/drawing/2014/main" id="{77E0FAB1-6C35-71A9-9E90-2356C5057031}"/>
              </a:ext>
            </a:extLst>
          </p:cNvPr>
          <p:cNvSpPr>
            <a:spLocks noGrp="1"/>
          </p:cNvSpPr>
          <p:nvPr>
            <p:ph type="sldNum" sz="quarter" idx="5"/>
          </p:nvPr>
        </p:nvSpPr>
        <p:spPr/>
        <p:txBody>
          <a:bodyPr/>
          <a:lstStyle/>
          <a:p>
            <a:fld id="{4BD6468A-5C7A-47B7-B19F-687B39FE0EF4}" type="slidenum">
              <a:rPr lang="en-GB" smtClean="0"/>
              <a:t>6</a:t>
            </a:fld>
            <a:endParaRPr lang="en-GB"/>
          </a:p>
        </p:txBody>
      </p:sp>
    </p:spTree>
    <p:extLst>
      <p:ext uri="{BB962C8B-B14F-4D97-AF65-F5344CB8AC3E}">
        <p14:creationId xmlns:p14="http://schemas.microsoft.com/office/powerpoint/2010/main" val="989111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51E39-8271-70F6-98D2-A90130ACF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32D48-F625-D53E-D91E-7EC0DE2362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1929AE-3019-56E1-0BA5-9E70D289212A}"/>
              </a:ext>
            </a:extLst>
          </p:cNvPr>
          <p:cNvSpPr>
            <a:spLocks noGrp="1"/>
          </p:cNvSpPr>
          <p:nvPr>
            <p:ph type="body" idx="1"/>
          </p:nvPr>
        </p:nvSpPr>
        <p:spPr/>
        <p:txBody>
          <a:bodyPr/>
          <a:lstStyle/>
          <a:p>
            <a:r>
              <a:rPr lang="en-GB" dirty="0"/>
              <a:t>In Statistics, parameters of the population are often estimated based on a sample. Therefore, on the one hand we have the population, but in most cases we cannot survey the entire population or we do not have data about the entire population we draw a sample. We want to use this sample to estimate a parameter of the population.</a:t>
            </a:r>
          </a:p>
          <a:p>
            <a:endParaRPr lang="en-GB" dirty="0"/>
          </a:p>
          <a:p>
            <a:endParaRPr lang="en-GB" dirty="0"/>
          </a:p>
        </p:txBody>
      </p:sp>
      <p:sp>
        <p:nvSpPr>
          <p:cNvPr id="4" name="Slide Number Placeholder 3">
            <a:extLst>
              <a:ext uri="{FF2B5EF4-FFF2-40B4-BE49-F238E27FC236}">
                <a16:creationId xmlns:a16="http://schemas.microsoft.com/office/drawing/2014/main" id="{D99CD6A1-6B60-2424-192C-573FB6C18A1D}"/>
              </a:ext>
            </a:extLst>
          </p:cNvPr>
          <p:cNvSpPr>
            <a:spLocks noGrp="1"/>
          </p:cNvSpPr>
          <p:nvPr>
            <p:ph type="sldNum" sz="quarter" idx="5"/>
          </p:nvPr>
        </p:nvSpPr>
        <p:spPr/>
        <p:txBody>
          <a:bodyPr/>
          <a:lstStyle/>
          <a:p>
            <a:fld id="{4BD6468A-5C7A-47B7-B19F-687B39FE0EF4}" type="slidenum">
              <a:rPr lang="en-GB" smtClean="0"/>
              <a:t>7</a:t>
            </a:fld>
            <a:endParaRPr lang="en-GB"/>
          </a:p>
        </p:txBody>
      </p:sp>
    </p:spTree>
    <p:extLst>
      <p:ext uri="{BB962C8B-B14F-4D97-AF65-F5344CB8AC3E}">
        <p14:creationId xmlns:p14="http://schemas.microsoft.com/office/powerpoint/2010/main" val="454581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5FA71-D030-F6DA-3835-4CEB21F95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ED208-D55D-E77C-3999-F2D49A5BC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48C44-86ED-F8BF-57AC-7229467A739B}"/>
              </a:ext>
            </a:extLst>
          </p:cNvPr>
          <p:cNvSpPr>
            <a:spLocks noGrp="1"/>
          </p:cNvSpPr>
          <p:nvPr>
            <p:ph type="body" idx="1"/>
          </p:nvPr>
        </p:nvSpPr>
        <p:spPr/>
        <p:txBody>
          <a:bodyPr/>
          <a:lstStyle/>
          <a:p>
            <a:r>
              <a:rPr lang="en-GB" dirty="0"/>
              <a:t>Descriptive statistics can help us identify relationships and patterns. Descriptive statistics do not draw conclusion beyond the data we already have</a:t>
            </a:r>
          </a:p>
        </p:txBody>
      </p:sp>
      <p:sp>
        <p:nvSpPr>
          <p:cNvPr id="4" name="Slide Number Placeholder 3">
            <a:extLst>
              <a:ext uri="{FF2B5EF4-FFF2-40B4-BE49-F238E27FC236}">
                <a16:creationId xmlns:a16="http://schemas.microsoft.com/office/drawing/2014/main" id="{5ECBCC1B-5273-3CF8-E8C8-28A7AD1E3903}"/>
              </a:ext>
            </a:extLst>
          </p:cNvPr>
          <p:cNvSpPr>
            <a:spLocks noGrp="1"/>
          </p:cNvSpPr>
          <p:nvPr>
            <p:ph type="sldNum" sz="quarter" idx="5"/>
          </p:nvPr>
        </p:nvSpPr>
        <p:spPr/>
        <p:txBody>
          <a:bodyPr/>
          <a:lstStyle/>
          <a:p>
            <a:fld id="{4BD6468A-5C7A-47B7-B19F-687B39FE0EF4}" type="slidenum">
              <a:rPr lang="en-GB" smtClean="0"/>
              <a:t>8</a:t>
            </a:fld>
            <a:endParaRPr lang="en-GB"/>
          </a:p>
        </p:txBody>
      </p:sp>
    </p:spTree>
    <p:extLst>
      <p:ext uri="{BB962C8B-B14F-4D97-AF65-F5344CB8AC3E}">
        <p14:creationId xmlns:p14="http://schemas.microsoft.com/office/powerpoint/2010/main" val="407937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75284-B1CC-D807-B745-064823EA6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2950F-3727-AAE9-2D3E-7614E985D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D2111-CD8A-F313-6FAB-8AA3A2CEB27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657B28-2681-15C7-7588-BB1CA452FA09}"/>
              </a:ext>
            </a:extLst>
          </p:cNvPr>
          <p:cNvSpPr>
            <a:spLocks noGrp="1"/>
          </p:cNvSpPr>
          <p:nvPr>
            <p:ph type="sldNum" sz="quarter" idx="5"/>
          </p:nvPr>
        </p:nvSpPr>
        <p:spPr/>
        <p:txBody>
          <a:bodyPr/>
          <a:lstStyle/>
          <a:p>
            <a:fld id="{4BD6468A-5C7A-47B7-B19F-687B39FE0EF4}" type="slidenum">
              <a:rPr lang="en-GB" smtClean="0"/>
              <a:t>9</a:t>
            </a:fld>
            <a:endParaRPr lang="en-GB"/>
          </a:p>
        </p:txBody>
      </p:sp>
    </p:spTree>
    <p:extLst>
      <p:ext uri="{BB962C8B-B14F-4D97-AF65-F5344CB8AC3E}">
        <p14:creationId xmlns:p14="http://schemas.microsoft.com/office/powerpoint/2010/main" val="225922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06967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01896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005371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75796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87524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66349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3210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74893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9978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709548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11/11/2025</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5745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11/11/2025</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1606110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8C5A24-0D67-4D91-A8AB-79267D9CC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genetic concept">
            <a:extLst>
              <a:ext uri="{FF2B5EF4-FFF2-40B4-BE49-F238E27FC236}">
                <a16:creationId xmlns:a16="http://schemas.microsoft.com/office/drawing/2014/main" id="{18D03898-C419-3E87-4F39-909F0866EDAF}"/>
              </a:ext>
            </a:extLst>
          </p:cNvPr>
          <p:cNvPicPr>
            <a:picLocks noChangeAspect="1"/>
          </p:cNvPicPr>
          <p:nvPr/>
        </p:nvPicPr>
        <p:blipFill rotWithShape="1">
          <a:blip r:embed="rId3"/>
          <a:srcRect t="25613" b="18137"/>
          <a:stretch/>
        </p:blipFill>
        <p:spPr>
          <a:xfrm>
            <a:off x="-1" y="11733"/>
            <a:ext cx="12192000" cy="6857990"/>
          </a:xfrm>
          <a:prstGeom prst="rect">
            <a:avLst/>
          </a:prstGeom>
        </p:spPr>
      </p:pic>
      <p:sp>
        <p:nvSpPr>
          <p:cNvPr id="11"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730DA-FB3D-103C-B432-7FEDFFA01D24}"/>
              </a:ext>
            </a:extLst>
          </p:cNvPr>
          <p:cNvSpPr>
            <a:spLocks noGrp="1"/>
          </p:cNvSpPr>
          <p:nvPr>
            <p:ph type="ctrTitle"/>
          </p:nvPr>
        </p:nvSpPr>
        <p:spPr>
          <a:xfrm>
            <a:off x="647699" y="1327354"/>
            <a:ext cx="10899532" cy="3100173"/>
          </a:xfrm>
        </p:spPr>
        <p:txBody>
          <a:bodyPr>
            <a:normAutofit fontScale="90000"/>
          </a:bodyPr>
          <a:lstStyle/>
          <a:p>
            <a:r>
              <a:rPr lang="en-GB" dirty="0">
                <a:latin typeface="Merriweather" panose="00000500000000000000" pitchFamily="2" charset="0"/>
              </a:rPr>
              <a:t>From Data TO DECISION: The Two BRANCHES OF STATISTICS</a:t>
            </a:r>
            <a:br>
              <a:rPr lang="en-GB" dirty="0">
                <a:latin typeface="Merriweather" panose="00000500000000000000" pitchFamily="2" charset="0"/>
              </a:rPr>
            </a:br>
            <a:br>
              <a:rPr lang="en-GB" dirty="0">
                <a:latin typeface="Merriweather" panose="00000500000000000000" pitchFamily="2" charset="0"/>
              </a:rPr>
            </a:br>
            <a:r>
              <a:rPr lang="en-GB" dirty="0">
                <a:latin typeface="Merriweather" panose="00000500000000000000" pitchFamily="2" charset="0"/>
              </a:rPr>
              <a:t>AN INTRODUCTION TO Inferential </a:t>
            </a:r>
            <a:br>
              <a:rPr lang="en-GB" dirty="0">
                <a:latin typeface="Merriweather" panose="00000500000000000000" pitchFamily="2" charset="0"/>
              </a:rPr>
            </a:br>
            <a:r>
              <a:rPr lang="en-GB" dirty="0">
                <a:latin typeface="Merriweather" panose="00000500000000000000" pitchFamily="2" charset="0"/>
              </a:rPr>
              <a:t>Statistics</a:t>
            </a:r>
          </a:p>
        </p:txBody>
      </p:sp>
      <p:sp>
        <p:nvSpPr>
          <p:cNvPr id="3" name="Subtitle 2">
            <a:extLst>
              <a:ext uri="{FF2B5EF4-FFF2-40B4-BE49-F238E27FC236}">
                <a16:creationId xmlns:a16="http://schemas.microsoft.com/office/drawing/2014/main" id="{2D8EBDF5-8007-A0C8-3054-FFBED8C9D69C}"/>
              </a:ext>
            </a:extLst>
          </p:cNvPr>
          <p:cNvSpPr>
            <a:spLocks noGrp="1"/>
          </p:cNvSpPr>
          <p:nvPr>
            <p:ph type="subTitle" idx="1"/>
          </p:nvPr>
        </p:nvSpPr>
        <p:spPr>
          <a:xfrm>
            <a:off x="647700" y="5075227"/>
            <a:ext cx="5448299" cy="1135073"/>
          </a:xfrm>
        </p:spPr>
        <p:txBody>
          <a:bodyPr>
            <a:normAutofit/>
          </a:bodyPr>
          <a:lstStyle/>
          <a:p>
            <a:r>
              <a:rPr lang="en-GB" b="1" dirty="0">
                <a:solidFill>
                  <a:srgbClr val="FFFFFF"/>
                </a:solidFill>
              </a:rPr>
              <a:t>Presenter: Dr. Jorge S</a:t>
            </a:r>
            <a:r>
              <a:rPr lang="es-EC" b="1" dirty="0" err="1">
                <a:solidFill>
                  <a:srgbClr val="FFFFFF"/>
                </a:solidFill>
              </a:rPr>
              <a:t>ánchez</a:t>
            </a:r>
            <a:endParaRPr lang="es-EC" b="1" dirty="0">
              <a:solidFill>
                <a:srgbClr val="FFFFFF"/>
              </a:solidFill>
            </a:endParaRPr>
          </a:p>
          <a:p>
            <a:r>
              <a:rPr lang="es-EC" b="1" dirty="0" err="1">
                <a:solidFill>
                  <a:srgbClr val="FFFFFF"/>
                </a:solidFill>
              </a:rPr>
              <a:t>Affiliation</a:t>
            </a:r>
            <a:r>
              <a:rPr lang="en-GB" b="1" dirty="0">
                <a:solidFill>
                  <a:srgbClr val="FFFFFF"/>
                </a:solidFill>
              </a:rPr>
              <a:t>: PhD, University of Glasgow</a:t>
            </a:r>
          </a:p>
        </p:txBody>
      </p:sp>
    </p:spTree>
    <p:extLst>
      <p:ext uri="{BB962C8B-B14F-4D97-AF65-F5344CB8AC3E}">
        <p14:creationId xmlns:p14="http://schemas.microsoft.com/office/powerpoint/2010/main" val="253630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DFA6E-DDB3-164F-1D1F-1459BFC2A46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D3E558-4744-52FD-3FEE-92ECD8A3EDEE}"/>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612164BF-E0D7-82C3-4A54-117703E38BE1}"/>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“Hard” Question: The Gap</a:t>
            </a:r>
          </a:p>
        </p:txBody>
      </p:sp>
      <p:sp>
        <p:nvSpPr>
          <p:cNvPr id="7" name="Google Shape;118;p16">
            <a:extLst>
              <a:ext uri="{FF2B5EF4-FFF2-40B4-BE49-F238E27FC236}">
                <a16:creationId xmlns:a16="http://schemas.microsoft.com/office/drawing/2014/main" id="{887ED380-8C19-A006-1B0F-B3D87CF3701B}"/>
              </a:ext>
            </a:extLst>
          </p:cNvPr>
          <p:cNvSpPr txBox="1"/>
          <p:nvPr/>
        </p:nvSpPr>
        <p:spPr>
          <a:xfrm>
            <a:off x="571500" y="2971800"/>
            <a:ext cx="5286375" cy="142875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250" b="1" i="0" u="none" strike="noStrike" cap="none" dirty="0">
                <a:solidFill>
                  <a:srgbClr val="11CAA0"/>
                </a:solidFill>
                <a:latin typeface="Merriweather"/>
                <a:ea typeface="Merriweather"/>
                <a:cs typeface="Merriweather"/>
                <a:sym typeface="Merriweather"/>
              </a:rPr>
              <a:t>100</a:t>
            </a:r>
            <a:endParaRPr dirty="0"/>
          </a:p>
        </p:txBody>
      </p:sp>
      <p:sp>
        <p:nvSpPr>
          <p:cNvPr id="8" name="Google Shape;119;p16">
            <a:extLst>
              <a:ext uri="{FF2B5EF4-FFF2-40B4-BE49-F238E27FC236}">
                <a16:creationId xmlns:a16="http://schemas.microsoft.com/office/drawing/2014/main" id="{19F2710C-ADB7-63B9-03C1-2F9A7AA5D429}"/>
              </a:ext>
            </a:extLst>
          </p:cNvPr>
          <p:cNvSpPr txBox="1"/>
          <p:nvPr/>
        </p:nvSpPr>
        <p:spPr>
          <a:xfrm>
            <a:off x="571499" y="4506058"/>
            <a:ext cx="5286375" cy="3429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i="0" u="none" strike="noStrike" cap="none">
                <a:solidFill>
                  <a:srgbClr val="005088"/>
                </a:solidFill>
                <a:latin typeface="DM Sans"/>
                <a:ea typeface="DM Sans"/>
                <a:cs typeface="DM Sans"/>
                <a:sym typeface="DM Sans"/>
              </a:rPr>
              <a:t>Our Sample</a:t>
            </a:r>
            <a:endParaRPr/>
          </a:p>
        </p:txBody>
      </p:sp>
      <p:sp>
        <p:nvSpPr>
          <p:cNvPr id="9" name="Google Shape;120;p16">
            <a:extLst>
              <a:ext uri="{FF2B5EF4-FFF2-40B4-BE49-F238E27FC236}">
                <a16:creationId xmlns:a16="http://schemas.microsoft.com/office/drawing/2014/main" id="{9E14124B-5920-38D6-F4D4-0AE9E5B66D11}"/>
              </a:ext>
            </a:extLst>
          </p:cNvPr>
          <p:cNvSpPr txBox="1"/>
          <p:nvPr/>
        </p:nvSpPr>
        <p:spPr>
          <a:xfrm>
            <a:off x="6334125" y="2990850"/>
            <a:ext cx="5550693" cy="4953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dirty="0">
                <a:solidFill>
                  <a:srgbClr val="005088"/>
                </a:solidFill>
                <a:latin typeface="Merriweather"/>
                <a:ea typeface="Merriweather"/>
                <a:cs typeface="Merriweather"/>
                <a:sym typeface="Merriweather"/>
              </a:rPr>
              <a:t>...but what about all 20,000?</a:t>
            </a:r>
            <a:endParaRPr dirty="0"/>
          </a:p>
        </p:txBody>
      </p:sp>
      <p:sp>
        <p:nvSpPr>
          <p:cNvPr id="10" name="Google Shape;121;p16">
            <a:extLst>
              <a:ext uri="{FF2B5EF4-FFF2-40B4-BE49-F238E27FC236}">
                <a16:creationId xmlns:a16="http://schemas.microsoft.com/office/drawing/2014/main" id="{D8F63057-7BA3-949C-0F24-88E6324D229C}"/>
              </a:ext>
            </a:extLst>
          </p:cNvPr>
          <p:cNvSpPr txBox="1"/>
          <p:nvPr/>
        </p:nvSpPr>
        <p:spPr>
          <a:xfrm>
            <a:off x="6334125" y="3688373"/>
            <a:ext cx="5286375" cy="8572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1E293B"/>
                </a:solidFill>
                <a:latin typeface="DM Sans"/>
                <a:ea typeface="DM Sans"/>
                <a:cs typeface="DM Sans"/>
                <a:sym typeface="DM Sans"/>
              </a:rPr>
              <a:t>Did our sample of 100 students perfectly capture the </a:t>
            </a:r>
            <a:r>
              <a:rPr lang="en-US" sz="1500" b="0" i="1" u="none" strike="noStrike" cap="none" dirty="0">
                <a:solidFill>
                  <a:srgbClr val="1E293B"/>
                </a:solidFill>
                <a:latin typeface="DM Sans"/>
                <a:ea typeface="DM Sans"/>
                <a:cs typeface="DM Sans"/>
                <a:sym typeface="DM Sans"/>
              </a:rPr>
              <a:t>true</a:t>
            </a:r>
            <a:r>
              <a:rPr lang="en-US" sz="1500" b="0" i="0" u="none" strike="noStrike" cap="none" dirty="0">
                <a:solidFill>
                  <a:srgbClr val="1E293B"/>
                </a:solidFill>
                <a:latin typeface="DM Sans"/>
                <a:ea typeface="DM Sans"/>
                <a:cs typeface="DM Sans"/>
                <a:sym typeface="DM Sans"/>
              </a:rPr>
              <a:t> average of the entire </a:t>
            </a:r>
            <a:r>
              <a:rPr lang="en-US" sz="1500" b="1" i="0" u="none" strike="noStrike" cap="none" dirty="0">
                <a:solidFill>
                  <a:srgbClr val="1E293B"/>
                </a:solidFill>
                <a:latin typeface="DM Sans"/>
                <a:ea typeface="DM Sans"/>
                <a:cs typeface="DM Sans"/>
                <a:sym typeface="DM Sans"/>
              </a:rPr>
              <a:t>Population</a:t>
            </a:r>
            <a:r>
              <a:rPr lang="en-US" sz="1500" b="0" i="0" u="none" strike="noStrike" cap="none" dirty="0">
                <a:solidFill>
                  <a:srgbClr val="1E293B"/>
                </a:solidFill>
                <a:latin typeface="DM Sans"/>
                <a:ea typeface="DM Sans"/>
                <a:cs typeface="DM Sans"/>
                <a:sym typeface="DM Sans"/>
              </a:rPr>
              <a:t>? Our simple answer is now in question.</a:t>
            </a:r>
            <a:endParaRPr dirty="0"/>
          </a:p>
        </p:txBody>
      </p:sp>
    </p:spTree>
    <p:extLst>
      <p:ext uri="{BB962C8B-B14F-4D97-AF65-F5344CB8AC3E}">
        <p14:creationId xmlns:p14="http://schemas.microsoft.com/office/powerpoint/2010/main" val="3125883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65B32-F660-20BC-3B40-B9DD67DFB19A}"/>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03823248-D3C1-D2A2-8B66-A929EF23CF7C}"/>
              </a:ext>
            </a:extLst>
          </p:cNvPr>
          <p:cNvSpPr/>
          <p:nvPr/>
        </p:nvSpPr>
        <p:spPr>
          <a:xfrm>
            <a:off x="8253046" y="2168773"/>
            <a:ext cx="3188677" cy="2450123"/>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BC61BEF3-A36D-372F-7834-B8335D9E9EB8}"/>
              </a:ext>
            </a:extLst>
          </p:cNvPr>
          <p:cNvSpPr/>
          <p:nvPr/>
        </p:nvSpPr>
        <p:spPr>
          <a:xfrm>
            <a:off x="4495709" y="2168773"/>
            <a:ext cx="3188677" cy="2450123"/>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EA78B062-013E-92C6-6CA8-213F24C51AE6}"/>
              </a:ext>
            </a:extLst>
          </p:cNvPr>
          <p:cNvSpPr/>
          <p:nvPr/>
        </p:nvSpPr>
        <p:spPr>
          <a:xfrm>
            <a:off x="750277" y="2168773"/>
            <a:ext cx="3188677" cy="2450123"/>
          </a:xfrm>
          <a:prstGeom prst="rect">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72590A8-6AC3-3655-3BCB-1F5B33030207}"/>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331B4685-DF7A-F7DC-7493-5DBE9BED65AA}"/>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Problem: Sampling Error</a:t>
            </a:r>
          </a:p>
        </p:txBody>
      </p:sp>
      <p:sp>
        <p:nvSpPr>
          <p:cNvPr id="15" name="Google Shape;131;p17">
            <a:extLst>
              <a:ext uri="{FF2B5EF4-FFF2-40B4-BE49-F238E27FC236}">
                <a16:creationId xmlns:a16="http://schemas.microsoft.com/office/drawing/2014/main" id="{88E31A64-8673-D4E2-AB28-6D483FC4D982}"/>
              </a:ext>
            </a:extLst>
          </p:cNvPr>
          <p:cNvSpPr txBox="1"/>
          <p:nvPr/>
        </p:nvSpPr>
        <p:spPr>
          <a:xfrm>
            <a:off x="1590913" y="2481266"/>
            <a:ext cx="1390173" cy="38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dirty="0">
                <a:solidFill>
                  <a:srgbClr val="005088"/>
                </a:solidFill>
                <a:latin typeface="Merriweather"/>
                <a:ea typeface="Merriweather"/>
                <a:cs typeface="Merriweather"/>
                <a:sym typeface="Merriweather"/>
              </a:rPr>
              <a:t>Sample 1</a:t>
            </a:r>
            <a:endParaRPr dirty="0"/>
          </a:p>
        </p:txBody>
      </p:sp>
      <mc:AlternateContent xmlns:mc="http://schemas.openxmlformats.org/markup-compatibility/2006">
        <mc:Choice xmlns:a14="http://schemas.microsoft.com/office/drawing/2010/main" Requires="a14">
          <p:sp>
            <p:nvSpPr>
              <p:cNvPr id="16" name="Google Shape;132;p17">
                <a:extLst>
                  <a:ext uri="{FF2B5EF4-FFF2-40B4-BE49-F238E27FC236}">
                    <a16:creationId xmlns:a16="http://schemas.microsoft.com/office/drawing/2014/main" id="{0661A8D9-34DD-5776-B331-AF2E17F05E23}"/>
                  </a:ext>
                </a:extLst>
              </p:cNvPr>
              <p:cNvSpPr txBox="1"/>
              <p:nvPr/>
            </p:nvSpPr>
            <p:spPr>
              <a:xfrm>
                <a:off x="866775" y="3176591"/>
                <a:ext cx="2838450" cy="62324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dirty="0">
                    <a:solidFill>
                      <a:srgbClr val="1E293B"/>
                    </a:solidFill>
                    <a:latin typeface="DM Sans"/>
                    <a:ea typeface="DM Sans"/>
                    <a:cs typeface="DM Sans"/>
                    <a:sym typeface="DM Sans"/>
                  </a:rPr>
                  <a:t>Our first group of 100 students had a mean of </a:t>
                </a:r>
                <a14:m>
                  <m:oMath xmlns:m="http://schemas.openxmlformats.org/officeDocument/2006/math">
                    <m:acc>
                      <m:accPr>
                        <m:chr m:val="̅"/>
                        <m:ctrlPr>
                          <a:rPr lang="en-US" sz="1350" b="1" i="1" u="none" strike="noStrike" cap="none" dirty="0" smtClean="0">
                            <a:solidFill>
                              <a:srgbClr val="1E293B"/>
                            </a:solidFill>
                            <a:latin typeface="Cambria Math" panose="02040503050406030204" pitchFamily="18" charset="0"/>
                            <a:sym typeface="DM Sans"/>
                          </a:rPr>
                        </m:ctrlPr>
                      </m:accPr>
                      <m:e>
                        <m:r>
                          <a:rPr lang="en-GB" sz="1350" b="1" i="1" u="none" strike="noStrike" cap="none" dirty="0" smtClean="0">
                            <a:solidFill>
                              <a:srgbClr val="1E293B"/>
                            </a:solidFill>
                            <a:latin typeface="Cambria Math" panose="02040503050406030204" pitchFamily="18" charset="0"/>
                            <a:sym typeface="DM Sans"/>
                          </a:rPr>
                          <m:t>𝑿</m:t>
                        </m:r>
                      </m:e>
                    </m:acc>
                    <m:r>
                      <a:rPr lang="en-GB" sz="1350" b="1" i="1" u="none" strike="noStrike" cap="none" dirty="0" smtClean="0">
                        <a:solidFill>
                          <a:srgbClr val="1E293B"/>
                        </a:solidFill>
                        <a:latin typeface="Cambria Math" panose="02040503050406030204" pitchFamily="18" charset="0"/>
                        <a:ea typeface="DM Sans"/>
                        <a:cs typeface="DM Sans"/>
                        <a:sym typeface="DM Sans"/>
                      </a:rPr>
                      <m:t>=£</m:t>
                    </m:r>
                    <m:r>
                      <a:rPr lang="en-GB" sz="1350" b="1" i="1" u="none" strike="noStrike" cap="none" dirty="0" smtClean="0">
                        <a:solidFill>
                          <a:srgbClr val="1E293B"/>
                        </a:solidFill>
                        <a:latin typeface="Cambria Math" panose="02040503050406030204" pitchFamily="18" charset="0"/>
                        <a:ea typeface="DM Sans"/>
                        <a:cs typeface="DM Sans"/>
                        <a:sym typeface="DM Sans"/>
                      </a:rPr>
                      <m:t>𝟖</m:t>
                    </m:r>
                    <m:r>
                      <a:rPr lang="en-GB" sz="1350" b="1" i="1" u="none" strike="noStrike" cap="none" dirty="0" smtClean="0">
                        <a:solidFill>
                          <a:srgbClr val="1E293B"/>
                        </a:solidFill>
                        <a:latin typeface="Cambria Math" panose="02040503050406030204" pitchFamily="18" charset="0"/>
                        <a:ea typeface="DM Sans"/>
                        <a:cs typeface="DM Sans"/>
                        <a:sym typeface="DM Sans"/>
                      </a:rPr>
                      <m:t>.</m:t>
                    </m:r>
                    <m:r>
                      <a:rPr lang="en-GB" sz="1350" b="1" i="1" u="none" strike="noStrike" cap="none" dirty="0" smtClean="0">
                        <a:solidFill>
                          <a:srgbClr val="1E293B"/>
                        </a:solidFill>
                        <a:latin typeface="Cambria Math" panose="02040503050406030204" pitchFamily="18" charset="0"/>
                        <a:ea typeface="DM Sans"/>
                        <a:cs typeface="DM Sans"/>
                        <a:sym typeface="DM Sans"/>
                      </a:rPr>
                      <m:t>𝟗𝟒</m:t>
                    </m:r>
                  </m:oMath>
                </a14:m>
                <a:endParaRPr b="1" dirty="0"/>
              </a:p>
            </p:txBody>
          </p:sp>
        </mc:Choice>
        <mc:Fallback>
          <p:sp>
            <p:nvSpPr>
              <p:cNvPr id="16" name="Google Shape;132;p17">
                <a:extLst>
                  <a:ext uri="{FF2B5EF4-FFF2-40B4-BE49-F238E27FC236}">
                    <a16:creationId xmlns:a16="http://schemas.microsoft.com/office/drawing/2014/main" id="{0661A8D9-34DD-5776-B331-AF2E17F05E23}"/>
                  </a:ext>
                </a:extLst>
              </p:cNvPr>
              <p:cNvSpPr txBox="1">
                <a:spLocks noRot="1" noChangeAspect="1" noMove="1" noResize="1" noEditPoints="1" noAdjustHandles="1" noChangeArrowheads="1" noChangeShapeType="1" noTextEdit="1"/>
              </p:cNvSpPr>
              <p:nvPr/>
            </p:nvSpPr>
            <p:spPr>
              <a:xfrm>
                <a:off x="866775" y="3176591"/>
                <a:ext cx="2838450" cy="623248"/>
              </a:xfrm>
              <a:prstGeom prst="rect">
                <a:avLst/>
              </a:prstGeom>
              <a:blipFill>
                <a:blip r:embed="rId3"/>
                <a:stretch>
                  <a:fillRect l="-3004" r="-4721" b="-12745"/>
                </a:stretch>
              </a:blipFill>
              <a:ln>
                <a:noFill/>
              </a:ln>
            </p:spPr>
            <p:txBody>
              <a:bodyPr/>
              <a:lstStyle/>
              <a:p>
                <a:r>
                  <a:rPr lang="en-GB">
                    <a:noFill/>
                  </a:rPr>
                  <a:t> </a:t>
                </a:r>
              </a:p>
            </p:txBody>
          </p:sp>
        </mc:Fallback>
      </mc:AlternateContent>
      <p:sp>
        <p:nvSpPr>
          <p:cNvPr id="17" name="Google Shape;133;p17">
            <a:extLst>
              <a:ext uri="{FF2B5EF4-FFF2-40B4-BE49-F238E27FC236}">
                <a16:creationId xmlns:a16="http://schemas.microsoft.com/office/drawing/2014/main" id="{900ACCCB-01F4-A900-0C0C-829494E86E7F}"/>
              </a:ext>
            </a:extLst>
          </p:cNvPr>
          <p:cNvSpPr txBox="1"/>
          <p:nvPr/>
        </p:nvSpPr>
        <p:spPr>
          <a:xfrm>
            <a:off x="5380910" y="2481266"/>
            <a:ext cx="1430178" cy="38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2</a:t>
            </a:r>
            <a:endParaRPr/>
          </a:p>
        </p:txBody>
      </p:sp>
      <mc:AlternateContent xmlns:mc="http://schemas.openxmlformats.org/markup-compatibility/2006">
        <mc:Choice xmlns:a14="http://schemas.microsoft.com/office/drawing/2010/main" Requires="a14">
          <p:sp>
            <p:nvSpPr>
              <p:cNvPr id="18" name="Google Shape;134;p17">
                <a:extLst>
                  <a:ext uri="{FF2B5EF4-FFF2-40B4-BE49-F238E27FC236}">
                    <a16:creationId xmlns:a16="http://schemas.microsoft.com/office/drawing/2014/main" id="{C21E5A33-0C5E-22EE-DD43-F02C93F59380}"/>
                  </a:ext>
                </a:extLst>
              </p:cNvPr>
              <p:cNvSpPr txBox="1"/>
              <p:nvPr/>
            </p:nvSpPr>
            <p:spPr>
              <a:xfrm>
                <a:off x="4676775" y="3176591"/>
                <a:ext cx="2838450" cy="946413"/>
              </a:xfrm>
              <a:prstGeom prst="rect">
                <a:avLst/>
              </a:prstGeom>
              <a:noFill/>
              <a:ln>
                <a:noFill/>
              </a:ln>
            </p:spPr>
            <p:txBody>
              <a:bodyPr spcFirstLastPara="1" wrap="square" lIns="0" tIns="0" rIns="0" bIns="0" anchor="t" anchorCtr="0">
                <a:spAutoFit/>
              </a:bodyPr>
              <a:lstStyle/>
              <a:p>
                <a:pPr lvl="0" algn="ctr">
                  <a:lnSpc>
                    <a:spcPct val="150000"/>
                  </a:lnSpc>
                </a:pPr>
                <a:r>
                  <a:rPr lang="en-US" sz="1350" b="0" i="0" u="none" strike="noStrike" cap="none" dirty="0">
                    <a:solidFill>
                      <a:srgbClr val="1E293B"/>
                    </a:solidFill>
                    <a:latin typeface="DM Sans"/>
                    <a:ea typeface="DM Sans"/>
                    <a:cs typeface="DM Sans"/>
                    <a:sym typeface="DM Sans"/>
                  </a:rPr>
                  <a:t>If we surveyed a </a:t>
                </a:r>
                <a:r>
                  <a:rPr lang="en-US" sz="1350" b="0" i="1" u="none" strike="noStrike" cap="none" dirty="0">
                    <a:solidFill>
                      <a:srgbClr val="1E293B"/>
                    </a:solidFill>
                    <a:latin typeface="DM Sans"/>
                    <a:ea typeface="DM Sans"/>
                    <a:cs typeface="DM Sans"/>
                    <a:sym typeface="DM Sans"/>
                  </a:rPr>
                  <a:t>different</a:t>
                </a:r>
                <a:r>
                  <a:rPr lang="en-US" sz="1350" b="0" i="0" u="none" strike="noStrike" cap="none" dirty="0">
                    <a:solidFill>
                      <a:srgbClr val="1E293B"/>
                    </a:solidFill>
                    <a:latin typeface="DM Sans"/>
                    <a:ea typeface="DM Sans"/>
                    <a:cs typeface="DM Sans"/>
                    <a:sym typeface="DM Sans"/>
                  </a:rPr>
                  <a:t> 100 students, their mean might be </a:t>
                </a:r>
              </a:p>
              <a:p>
                <a:pPr lvl="0" algn="ctr">
                  <a:lnSpc>
                    <a:spcPct val="150000"/>
                  </a:lnSpc>
                </a:pPr>
                <a14:m>
                  <m:oMath xmlns:m="http://schemas.openxmlformats.org/officeDocument/2006/math">
                    <m:acc>
                      <m:accPr>
                        <m:chr m:val="̅"/>
                        <m:ctrlPr>
                          <a:rPr lang="ar-AE" sz="1350" b="1" i="1" dirty="0">
                            <a:solidFill>
                              <a:srgbClr val="1E293B"/>
                            </a:solidFill>
                            <a:latin typeface="Cambria Math" panose="02040503050406030204" pitchFamily="18" charset="0"/>
                            <a:sym typeface="DM Sans"/>
                          </a:rPr>
                        </m:ctrlPr>
                      </m:accPr>
                      <m:e>
                        <m:r>
                          <a:rPr lang="ar-AE" sz="1350" b="1" i="1" dirty="0">
                            <a:solidFill>
                              <a:srgbClr val="1E293B"/>
                            </a:solidFill>
                            <a:latin typeface="Cambria Math" panose="02040503050406030204" pitchFamily="18" charset="0"/>
                            <a:sym typeface="DM Sans"/>
                          </a:rPr>
                          <m:t>𝑿</m:t>
                        </m:r>
                      </m:e>
                    </m:acc>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𝟖</m:t>
                    </m:r>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𝟔</m:t>
                    </m:r>
                  </m:oMath>
                </a14:m>
                <a:r>
                  <a:rPr lang="en-GB" sz="1400" b="1" dirty="0"/>
                  <a:t>9</a:t>
                </a:r>
                <a:endParaRPr lang="ar-AE" sz="1400" b="1" dirty="0"/>
              </a:p>
            </p:txBody>
          </p:sp>
        </mc:Choice>
        <mc:Fallback>
          <p:sp>
            <p:nvSpPr>
              <p:cNvPr id="18" name="Google Shape;134;p17">
                <a:extLst>
                  <a:ext uri="{FF2B5EF4-FFF2-40B4-BE49-F238E27FC236}">
                    <a16:creationId xmlns:a16="http://schemas.microsoft.com/office/drawing/2014/main" id="{C21E5A33-0C5E-22EE-DD43-F02C93F59380}"/>
                  </a:ext>
                </a:extLst>
              </p:cNvPr>
              <p:cNvSpPr txBox="1">
                <a:spLocks noRot="1" noChangeAspect="1" noMove="1" noResize="1" noEditPoints="1" noAdjustHandles="1" noChangeArrowheads="1" noChangeShapeType="1" noTextEdit="1"/>
              </p:cNvSpPr>
              <p:nvPr/>
            </p:nvSpPr>
            <p:spPr>
              <a:xfrm>
                <a:off x="4676775" y="3176591"/>
                <a:ext cx="2838450" cy="946413"/>
              </a:xfrm>
              <a:prstGeom prst="rect">
                <a:avLst/>
              </a:prstGeom>
              <a:blipFill>
                <a:blip r:embed="rId4"/>
                <a:stretch>
                  <a:fillRect b="-6452"/>
                </a:stretch>
              </a:blipFill>
              <a:ln>
                <a:noFill/>
              </a:ln>
            </p:spPr>
            <p:txBody>
              <a:bodyPr/>
              <a:lstStyle/>
              <a:p>
                <a:r>
                  <a:rPr lang="en-GB">
                    <a:noFill/>
                  </a:rPr>
                  <a:t> </a:t>
                </a:r>
              </a:p>
            </p:txBody>
          </p:sp>
        </mc:Fallback>
      </mc:AlternateContent>
      <p:sp>
        <p:nvSpPr>
          <p:cNvPr id="19" name="Google Shape;135;p17">
            <a:extLst>
              <a:ext uri="{FF2B5EF4-FFF2-40B4-BE49-F238E27FC236}">
                <a16:creationId xmlns:a16="http://schemas.microsoft.com/office/drawing/2014/main" id="{5E6CC298-A63A-AE66-5CEB-8A9FB2E412E2}"/>
              </a:ext>
            </a:extLst>
          </p:cNvPr>
          <p:cNvSpPr txBox="1"/>
          <p:nvPr/>
        </p:nvSpPr>
        <p:spPr>
          <a:xfrm>
            <a:off x="9195911" y="2481266"/>
            <a:ext cx="1420177" cy="381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3</a:t>
            </a:r>
            <a:endParaRPr/>
          </a:p>
        </p:txBody>
      </p:sp>
      <mc:AlternateContent xmlns:mc="http://schemas.openxmlformats.org/markup-compatibility/2006">
        <mc:Choice xmlns:a14="http://schemas.microsoft.com/office/drawing/2010/main" Requires="a14">
          <p:sp>
            <p:nvSpPr>
              <p:cNvPr id="20" name="Google Shape;136;p17">
                <a:extLst>
                  <a:ext uri="{FF2B5EF4-FFF2-40B4-BE49-F238E27FC236}">
                    <a16:creationId xmlns:a16="http://schemas.microsoft.com/office/drawing/2014/main" id="{874EDD7D-F7BF-A990-FE5D-4BE458196A03}"/>
                  </a:ext>
                </a:extLst>
              </p:cNvPr>
              <p:cNvSpPr txBox="1"/>
              <p:nvPr/>
            </p:nvSpPr>
            <p:spPr>
              <a:xfrm>
                <a:off x="8486775" y="3176591"/>
                <a:ext cx="2838450" cy="934871"/>
              </a:xfrm>
              <a:prstGeom prst="rect">
                <a:avLst/>
              </a:prstGeom>
              <a:noFill/>
              <a:ln>
                <a:noFill/>
              </a:ln>
            </p:spPr>
            <p:txBody>
              <a:bodyPr spcFirstLastPara="1" wrap="square" lIns="0" tIns="0" rIns="0" bIns="0" anchor="t" anchorCtr="0">
                <a:spAutoFit/>
              </a:bodyPr>
              <a:lstStyle/>
              <a:p>
                <a:pPr algn="ctr">
                  <a:lnSpc>
                    <a:spcPct val="150000"/>
                  </a:lnSpc>
                </a:pPr>
                <a:r>
                  <a:rPr lang="en-US" sz="1350" b="0" i="0" u="none" strike="noStrike" cap="none" dirty="0">
                    <a:solidFill>
                      <a:srgbClr val="1E293B"/>
                    </a:solidFill>
                    <a:latin typeface="DM Sans"/>
                    <a:ea typeface="DM Sans"/>
                    <a:cs typeface="DM Sans"/>
                    <a:sym typeface="DM Sans"/>
                  </a:rPr>
                  <a:t>A third sample might give us </a:t>
                </a:r>
              </a:p>
              <a:p>
                <a:pPr algn="ctr">
                  <a:lnSpc>
                    <a:spcPct val="150000"/>
                  </a:lnSpc>
                </a:pPr>
                <a14:m>
                  <m:oMath xmlns:m="http://schemas.openxmlformats.org/officeDocument/2006/math">
                    <m:acc>
                      <m:accPr>
                        <m:chr m:val="̅"/>
                        <m:ctrlPr>
                          <a:rPr lang="ar-AE" sz="1350" b="1" i="1" dirty="0">
                            <a:solidFill>
                              <a:srgbClr val="1E293B"/>
                            </a:solidFill>
                            <a:latin typeface="Cambria Math" panose="02040503050406030204" pitchFamily="18" charset="0"/>
                            <a:sym typeface="DM Sans"/>
                          </a:rPr>
                        </m:ctrlPr>
                      </m:accPr>
                      <m:e>
                        <m:r>
                          <a:rPr lang="ar-AE" sz="1350" b="1" i="1" dirty="0">
                            <a:solidFill>
                              <a:srgbClr val="1E293B"/>
                            </a:solidFill>
                            <a:latin typeface="Cambria Math" panose="02040503050406030204" pitchFamily="18" charset="0"/>
                            <a:sym typeface="DM Sans"/>
                          </a:rPr>
                          <m:t>𝑿</m:t>
                        </m:r>
                      </m:e>
                    </m:acc>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𝟕</m:t>
                    </m:r>
                    <m:r>
                      <a:rPr lang="ar-AE" sz="1350" b="1" i="1" dirty="0">
                        <a:solidFill>
                          <a:srgbClr val="1E293B"/>
                        </a:solidFill>
                        <a:latin typeface="Cambria Math" panose="02040503050406030204" pitchFamily="18" charset="0"/>
                        <a:ea typeface="DM Sans"/>
                        <a:cs typeface="DM Sans"/>
                        <a:sym typeface="DM Sans"/>
                      </a:rPr>
                      <m:t>.</m:t>
                    </m:r>
                    <m:r>
                      <a:rPr lang="en-GB" sz="1350" b="1" i="1" dirty="0" smtClean="0">
                        <a:solidFill>
                          <a:srgbClr val="1E293B"/>
                        </a:solidFill>
                        <a:latin typeface="Cambria Math" panose="02040503050406030204" pitchFamily="18" charset="0"/>
                        <a:ea typeface="DM Sans"/>
                        <a:cs typeface="DM Sans"/>
                        <a:sym typeface="DM Sans"/>
                      </a:rPr>
                      <m:t>𝟔𝟐</m:t>
                    </m:r>
                  </m:oMath>
                </a14:m>
                <a:r>
                  <a:rPr lang="en-US" sz="1350" b="0" i="0" u="none" strike="noStrike" cap="none" dirty="0">
                    <a:solidFill>
                      <a:srgbClr val="1E293B"/>
                    </a:solidFill>
                    <a:latin typeface="DM Sans"/>
                    <a:ea typeface="DM Sans"/>
                    <a:cs typeface="DM Sans"/>
                    <a:sym typeface="DM Sans"/>
                  </a:rPr>
                  <a:t>. This random, natural variation is </a:t>
                </a:r>
                <a:r>
                  <a:rPr lang="en-US" sz="1350" b="1" i="0" u="none" strike="noStrike" cap="none" dirty="0">
                    <a:solidFill>
                      <a:srgbClr val="1E293B"/>
                    </a:solidFill>
                    <a:latin typeface="DM Sans"/>
                    <a:ea typeface="DM Sans"/>
                    <a:cs typeface="DM Sans"/>
                    <a:sym typeface="DM Sans"/>
                  </a:rPr>
                  <a:t>Sampling Error</a:t>
                </a:r>
                <a:r>
                  <a:rPr lang="en-US" sz="1350" b="0" i="0" u="none" strike="noStrike" cap="none" dirty="0">
                    <a:solidFill>
                      <a:srgbClr val="1E293B"/>
                    </a:solidFill>
                    <a:latin typeface="DM Sans"/>
                    <a:ea typeface="DM Sans"/>
                    <a:cs typeface="DM Sans"/>
                    <a:sym typeface="DM Sans"/>
                  </a:rPr>
                  <a:t>.</a:t>
                </a:r>
                <a:endParaRPr dirty="0"/>
              </a:p>
            </p:txBody>
          </p:sp>
        </mc:Choice>
        <mc:Fallback>
          <p:sp>
            <p:nvSpPr>
              <p:cNvPr id="20" name="Google Shape;136;p17">
                <a:extLst>
                  <a:ext uri="{FF2B5EF4-FFF2-40B4-BE49-F238E27FC236}">
                    <a16:creationId xmlns:a16="http://schemas.microsoft.com/office/drawing/2014/main" id="{874EDD7D-F7BF-A990-FE5D-4BE458196A03}"/>
                  </a:ext>
                </a:extLst>
              </p:cNvPr>
              <p:cNvSpPr txBox="1">
                <a:spLocks noRot="1" noChangeAspect="1" noMove="1" noResize="1" noEditPoints="1" noAdjustHandles="1" noChangeArrowheads="1" noChangeShapeType="1" noTextEdit="1"/>
              </p:cNvSpPr>
              <p:nvPr/>
            </p:nvSpPr>
            <p:spPr>
              <a:xfrm>
                <a:off x="8486775" y="3176591"/>
                <a:ext cx="2838450" cy="934871"/>
              </a:xfrm>
              <a:prstGeom prst="rect">
                <a:avLst/>
              </a:prstGeom>
              <a:blipFill>
                <a:blip r:embed="rId5"/>
                <a:stretch>
                  <a:fillRect b="-7843"/>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E4A1D271-45E9-EDB2-27C3-B31902C6334C}"/>
              </a:ext>
            </a:extLst>
          </p:cNvPr>
          <p:cNvSpPr txBox="1"/>
          <p:nvPr/>
        </p:nvSpPr>
        <p:spPr>
          <a:xfrm>
            <a:off x="866775" y="5369169"/>
            <a:ext cx="10739071" cy="369332"/>
          </a:xfrm>
          <a:prstGeom prst="rect">
            <a:avLst/>
          </a:prstGeom>
          <a:solidFill>
            <a:schemeClr val="bg1"/>
          </a:solidFill>
        </p:spPr>
        <p:txBody>
          <a:bodyPr wrap="square" rtlCol="0">
            <a:spAutoFit/>
          </a:bodyPr>
          <a:lstStyle/>
          <a:p>
            <a:r>
              <a:rPr lang="en-GB" dirty="0">
                <a:solidFill>
                  <a:schemeClr val="accent2"/>
                </a:solidFill>
                <a:latin typeface="Merriweather" panose="00000500000000000000" pitchFamily="2" charset="0"/>
              </a:rPr>
              <a:t>https://github.com/jsancheg/DemoClass/blob/main/src/Sampling_Error_Explorer.html</a:t>
            </a:r>
          </a:p>
        </p:txBody>
      </p:sp>
    </p:spTree>
    <p:extLst>
      <p:ext uri="{BB962C8B-B14F-4D97-AF65-F5344CB8AC3E}">
        <p14:creationId xmlns:p14="http://schemas.microsoft.com/office/powerpoint/2010/main" val="402866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D2F9F-6F58-FD8A-AB68-9D3D5299C2B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380043A-68E3-7BD7-983E-2C35DF4B235A}"/>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232BC7BE-655C-C918-9B0E-DB310925CABB}"/>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A Worse problem: Bias</a:t>
            </a:r>
          </a:p>
        </p:txBody>
      </p:sp>
      <p:sp>
        <p:nvSpPr>
          <p:cNvPr id="8" name="Google Shape;146;p18">
            <a:extLst>
              <a:ext uri="{FF2B5EF4-FFF2-40B4-BE49-F238E27FC236}">
                <a16:creationId xmlns:a16="http://schemas.microsoft.com/office/drawing/2014/main" id="{3380FDCD-3B71-E887-02FB-F003C3A82E7D}"/>
              </a:ext>
            </a:extLst>
          </p:cNvPr>
          <p:cNvSpPr txBox="1"/>
          <p:nvPr/>
        </p:nvSpPr>
        <p:spPr>
          <a:xfrm>
            <a:off x="2057400" y="2296715"/>
            <a:ext cx="8077200" cy="255984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b="0" i="0" u="none" strike="noStrike" cap="none" dirty="0">
                <a:solidFill>
                  <a:srgbClr val="1E293B"/>
                </a:solidFill>
                <a:latin typeface="Merriweather"/>
                <a:ea typeface="Merriweather"/>
                <a:cs typeface="Merriweather"/>
                <a:sym typeface="Merriweather"/>
              </a:rPr>
              <a:t>"What if we only surveyed students at the expensive cafe? This is </a:t>
            </a:r>
            <a:r>
              <a:rPr lang="en-US" sz="3600" b="1" i="0" u="none" strike="noStrike" cap="none" dirty="0">
                <a:solidFill>
                  <a:srgbClr val="1E293B"/>
                </a:solidFill>
                <a:latin typeface="Merriweather"/>
                <a:ea typeface="Merriweather"/>
                <a:cs typeface="Merriweather"/>
                <a:sym typeface="Merriweather"/>
              </a:rPr>
              <a:t>Bias</a:t>
            </a:r>
            <a:r>
              <a:rPr lang="en-US" sz="3600" b="0" i="0" u="none" strike="noStrike" cap="none" dirty="0">
                <a:solidFill>
                  <a:srgbClr val="1E293B"/>
                </a:solidFill>
                <a:latin typeface="Merriweather"/>
                <a:ea typeface="Merriweather"/>
                <a:cs typeface="Merriweather"/>
                <a:sym typeface="Merriweather"/>
              </a:rPr>
              <a:t>: a systematic error that makes our sample unrepresentative."</a:t>
            </a:r>
            <a:endParaRPr dirty="0"/>
          </a:p>
        </p:txBody>
      </p:sp>
    </p:spTree>
    <p:extLst>
      <p:ext uri="{BB962C8B-B14F-4D97-AF65-F5344CB8AC3E}">
        <p14:creationId xmlns:p14="http://schemas.microsoft.com/office/powerpoint/2010/main" val="4075726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9C32E-3384-A775-2EEE-2490F6A1E7F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E3FEBF0-FC56-B750-1665-C0B547599F24}"/>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 name="Google Shape;157;p19">
            <a:extLst>
              <a:ext uri="{FF2B5EF4-FFF2-40B4-BE49-F238E27FC236}">
                <a16:creationId xmlns:a16="http://schemas.microsoft.com/office/drawing/2014/main" id="{6F540F0B-F1AE-1669-3291-F5542BED215E}"/>
              </a:ext>
            </a:extLst>
          </p:cNvPr>
          <p:cNvSpPr txBox="1"/>
          <p:nvPr/>
        </p:nvSpPr>
        <p:spPr>
          <a:xfrm>
            <a:off x="1342127" y="2919412"/>
            <a:ext cx="9531191"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1" i="0" u="none" strike="noStrike" cap="none" dirty="0">
                <a:solidFill>
                  <a:srgbClr val="005088"/>
                </a:solidFill>
                <a:latin typeface="Merriweather"/>
                <a:ea typeface="Merriweather"/>
                <a:cs typeface="Merriweather"/>
                <a:sym typeface="Merriweather"/>
              </a:rPr>
              <a:t>The Solution: Inferential Statistics</a:t>
            </a:r>
            <a:endParaRPr dirty="0"/>
          </a:p>
        </p:txBody>
      </p:sp>
      <p:sp>
        <p:nvSpPr>
          <p:cNvPr id="3" name="Google Shape;158;p19">
            <a:extLst>
              <a:ext uri="{FF2B5EF4-FFF2-40B4-BE49-F238E27FC236}">
                <a16:creationId xmlns:a16="http://schemas.microsoft.com/office/drawing/2014/main" id="{59D0DA0B-7992-8C6C-6422-A48F218DB127}"/>
              </a:ext>
            </a:extLst>
          </p:cNvPr>
          <p:cNvSpPr txBox="1"/>
          <p:nvPr/>
        </p:nvSpPr>
        <p:spPr>
          <a:xfrm>
            <a:off x="2286000" y="4513970"/>
            <a:ext cx="7620000" cy="830997"/>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0" i="0" u="none" strike="noStrike" cap="none" dirty="0">
                <a:solidFill>
                  <a:srgbClr val="475569"/>
                </a:solidFill>
                <a:latin typeface="DM Sans"/>
                <a:ea typeface="DM Sans"/>
                <a:cs typeface="DM Sans"/>
                <a:sym typeface="DM Sans"/>
              </a:rPr>
              <a:t>Job 2: </a:t>
            </a:r>
            <a:r>
              <a:rPr lang="en-US" sz="1800" b="1" i="0" u="none" strike="noStrike" cap="none" dirty="0">
                <a:solidFill>
                  <a:srgbClr val="475569"/>
                </a:solidFill>
                <a:latin typeface="DM Sans"/>
                <a:ea typeface="DM Sans"/>
                <a:cs typeface="DM Sans"/>
                <a:sym typeface="DM Sans"/>
              </a:rPr>
              <a:t>Inferential Statistics</a:t>
            </a:r>
            <a:r>
              <a:rPr lang="en-US" sz="1800" b="0" i="0" u="none" strike="noStrike" cap="none" dirty="0">
                <a:solidFill>
                  <a:srgbClr val="475569"/>
                </a:solidFill>
                <a:latin typeface="DM Sans"/>
                <a:ea typeface="DM Sans"/>
                <a:cs typeface="DM Sans"/>
                <a:sym typeface="DM Sans"/>
              </a:rPr>
              <a:t>. The toolset for managing uncertainty and making a reliable 'guess' about the whole population.</a:t>
            </a:r>
            <a:endParaRPr dirty="0"/>
          </a:p>
        </p:txBody>
      </p:sp>
      <p:sp>
        <p:nvSpPr>
          <p:cNvPr id="6" name="Google Shape;156;p19">
            <a:extLst>
              <a:ext uri="{FF2B5EF4-FFF2-40B4-BE49-F238E27FC236}">
                <a16:creationId xmlns:a16="http://schemas.microsoft.com/office/drawing/2014/main" id="{E5ADC424-BE8B-6454-93D9-C46434462565}"/>
              </a:ext>
            </a:extLst>
          </p:cNvPr>
          <p:cNvSpPr/>
          <p:nvPr/>
        </p:nvSpPr>
        <p:spPr>
          <a:xfrm>
            <a:off x="5619750" y="2586037"/>
            <a:ext cx="952500" cy="47625"/>
          </a:xfrm>
          <a:prstGeom prst="rect">
            <a:avLst/>
          </a:prstGeom>
          <a:solidFill>
            <a:srgbClr val="11CA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16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309D2-1638-EA13-B5CE-0FD79FB5A76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E978E6-EF01-AC76-A204-45B68BA983F8}"/>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2D4F808D-3AA7-9A8A-9CCD-A11EE2DC8F45}"/>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How Inference Works</a:t>
            </a:r>
          </a:p>
        </p:txBody>
      </p:sp>
      <p:sp>
        <p:nvSpPr>
          <p:cNvPr id="2" name="Google Shape;164;p20">
            <a:extLst>
              <a:ext uri="{FF2B5EF4-FFF2-40B4-BE49-F238E27FC236}">
                <a16:creationId xmlns:a16="http://schemas.microsoft.com/office/drawing/2014/main" id="{314860AA-0807-A9AA-1AF3-AF633C64BB98}"/>
              </a:ext>
            </a:extLst>
          </p:cNvPr>
          <p:cNvSpPr txBox="1"/>
          <p:nvPr/>
        </p:nvSpPr>
        <p:spPr>
          <a:xfrm>
            <a:off x="2190750" y="2928937"/>
            <a:ext cx="8191500"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dirty="0">
                <a:solidFill>
                  <a:srgbClr val="005088"/>
                </a:solidFill>
                <a:latin typeface="DM Sans"/>
                <a:ea typeface="DM Sans"/>
                <a:cs typeface="DM Sans"/>
                <a:sym typeface="DM Sans"/>
              </a:rPr>
              <a:t>It CANNOT fix Bias.</a:t>
            </a:r>
            <a:r>
              <a:rPr lang="en-US" sz="1350" b="0" i="0" u="none" strike="noStrike" cap="none" dirty="0">
                <a:solidFill>
                  <a:srgbClr val="1E293B"/>
                </a:solidFill>
                <a:latin typeface="DM Sans"/>
                <a:ea typeface="DM Sans"/>
                <a:cs typeface="DM Sans"/>
                <a:sym typeface="DM Sans"/>
              </a:rPr>
              <a:t> A flawed collection method (bias) will always lead to flawed conclusions.</a:t>
            </a:r>
            <a:endParaRPr dirty="0"/>
          </a:p>
        </p:txBody>
      </p:sp>
      <p:sp>
        <p:nvSpPr>
          <p:cNvPr id="3" name="Google Shape;165;p20">
            <a:extLst>
              <a:ext uri="{FF2B5EF4-FFF2-40B4-BE49-F238E27FC236}">
                <a16:creationId xmlns:a16="http://schemas.microsoft.com/office/drawing/2014/main" id="{82FAAD27-B30D-CBBE-1FEB-BCBE6EDF90FE}"/>
              </a:ext>
            </a:extLst>
          </p:cNvPr>
          <p:cNvSpPr txBox="1"/>
          <p:nvPr/>
        </p:nvSpPr>
        <p:spPr>
          <a:xfrm>
            <a:off x="2190750" y="3376612"/>
            <a:ext cx="8191500"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dirty="0">
                <a:solidFill>
                  <a:srgbClr val="005088"/>
                </a:solidFill>
                <a:latin typeface="DM Sans"/>
                <a:ea typeface="DM Sans"/>
                <a:cs typeface="DM Sans"/>
                <a:sym typeface="DM Sans"/>
              </a:rPr>
              <a:t>It CAN manage Sampling Error.</a:t>
            </a:r>
            <a:r>
              <a:rPr lang="en-US" sz="1350" b="0" i="0" u="none" strike="noStrike" cap="none" dirty="0">
                <a:solidFill>
                  <a:srgbClr val="1E293B"/>
                </a:solidFill>
                <a:latin typeface="DM Sans"/>
                <a:ea typeface="DM Sans"/>
                <a:cs typeface="DM Sans"/>
                <a:sym typeface="DM Sans"/>
              </a:rPr>
              <a:t> Inference uses the mathematics of Probability to measure the 'noise' from random sampling.</a:t>
            </a:r>
            <a:endParaRPr dirty="0"/>
          </a:p>
        </p:txBody>
      </p:sp>
      <p:sp>
        <p:nvSpPr>
          <p:cNvPr id="6" name="Google Shape;166;p20">
            <a:extLst>
              <a:ext uri="{FF2B5EF4-FFF2-40B4-BE49-F238E27FC236}">
                <a16:creationId xmlns:a16="http://schemas.microsoft.com/office/drawing/2014/main" id="{5354DFF1-2BD9-F1B2-15A5-DB7DEF22C471}"/>
              </a:ext>
            </a:extLst>
          </p:cNvPr>
          <p:cNvSpPr txBox="1"/>
          <p:nvPr/>
        </p:nvSpPr>
        <p:spPr>
          <a:xfrm>
            <a:off x="2190750" y="4081462"/>
            <a:ext cx="8191500"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005088"/>
                </a:solidFill>
                <a:latin typeface="DM Sans"/>
                <a:ea typeface="DM Sans"/>
                <a:cs typeface="DM Sans"/>
                <a:sym typeface="DM Sans"/>
              </a:rPr>
              <a:t>It CAN quantify uncertainty.</a:t>
            </a:r>
            <a:r>
              <a:rPr lang="en-US" sz="1350" b="0" i="0" u="none" strike="noStrike" cap="none">
                <a:solidFill>
                  <a:srgbClr val="1E293B"/>
                </a:solidFill>
                <a:latin typeface="DM Sans"/>
                <a:ea typeface="DM Sans"/>
                <a:cs typeface="DM Sans"/>
                <a:sym typeface="DM Sans"/>
              </a:rPr>
              <a:t> It tells us *how good* our guess is, which is far more powerful than just guessing.</a:t>
            </a:r>
            <a:endParaRPr/>
          </a:p>
        </p:txBody>
      </p:sp>
      <p:pic>
        <p:nvPicPr>
          <p:cNvPr id="12" name="Graphic 11" descr="Close with solid fill">
            <a:extLst>
              <a:ext uri="{FF2B5EF4-FFF2-40B4-BE49-F238E27FC236}">
                <a16:creationId xmlns:a16="http://schemas.microsoft.com/office/drawing/2014/main" id="{FE14FB92-E6BB-7FC8-719C-AF4BB83CB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9750" y="2956422"/>
            <a:ext cx="248384" cy="248384"/>
          </a:xfrm>
          <a:prstGeom prst="rect">
            <a:avLst/>
          </a:prstGeom>
        </p:spPr>
      </p:pic>
      <p:pic>
        <p:nvPicPr>
          <p:cNvPr id="18" name="Graphic 17" descr="Checkmark with solid fill">
            <a:extLst>
              <a:ext uri="{FF2B5EF4-FFF2-40B4-BE49-F238E27FC236}">
                <a16:creationId xmlns:a16="http://schemas.microsoft.com/office/drawing/2014/main" id="{3E47E020-CE66-4725-1D9C-40BDC01C36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3627" y="3446584"/>
            <a:ext cx="240323" cy="240323"/>
          </a:xfrm>
          <a:prstGeom prst="rect">
            <a:avLst/>
          </a:prstGeom>
        </p:spPr>
      </p:pic>
      <p:pic>
        <p:nvPicPr>
          <p:cNvPr id="19" name="Graphic 18" descr="Checkmark with solid fill">
            <a:extLst>
              <a:ext uri="{FF2B5EF4-FFF2-40B4-BE49-F238E27FC236}">
                <a16:creationId xmlns:a16="http://schemas.microsoft.com/office/drawing/2014/main" id="{9D469DFC-B730-510D-A945-2BCF88498C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797" y="4126519"/>
            <a:ext cx="240323" cy="240323"/>
          </a:xfrm>
          <a:prstGeom prst="rect">
            <a:avLst/>
          </a:prstGeom>
        </p:spPr>
      </p:pic>
    </p:spTree>
    <p:extLst>
      <p:ext uri="{BB962C8B-B14F-4D97-AF65-F5344CB8AC3E}">
        <p14:creationId xmlns:p14="http://schemas.microsoft.com/office/powerpoint/2010/main" val="131628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F82C-A2F1-05A3-293A-FB9A21F5EB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491C82D-C5F2-ACE7-4598-D9699FDFFA26}"/>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E32B4CF0-163B-D8DA-1DDA-59BEA84DF9F2}"/>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Result: A Confident Guess</a:t>
            </a:r>
          </a:p>
        </p:txBody>
      </p:sp>
      <p:sp>
        <p:nvSpPr>
          <p:cNvPr id="8" name="Google Shape;176;p21">
            <a:extLst>
              <a:ext uri="{FF2B5EF4-FFF2-40B4-BE49-F238E27FC236}">
                <a16:creationId xmlns:a16="http://schemas.microsoft.com/office/drawing/2014/main" id="{5473CE94-9523-2C4A-A848-8FE5D1A43A78}"/>
              </a:ext>
            </a:extLst>
          </p:cNvPr>
          <p:cNvSpPr txBox="1"/>
          <p:nvPr/>
        </p:nvSpPr>
        <p:spPr>
          <a:xfrm>
            <a:off x="571500" y="3305175"/>
            <a:ext cx="5286375"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000" b="1" i="0" u="none" strike="noStrike" cap="none" dirty="0">
                <a:solidFill>
                  <a:srgbClr val="EF4444"/>
                </a:solidFill>
                <a:latin typeface="Merriweather"/>
                <a:ea typeface="Merriweather"/>
                <a:cs typeface="Merriweather"/>
                <a:sym typeface="Merriweather"/>
              </a:rPr>
              <a:t>£8.94</a:t>
            </a:r>
            <a:endParaRPr dirty="0"/>
          </a:p>
        </p:txBody>
      </p:sp>
      <mc:AlternateContent xmlns:mc="http://schemas.openxmlformats.org/markup-compatibility/2006" xmlns:a14="http://schemas.microsoft.com/office/drawing/2010/main">
        <mc:Choice Requires="a14">
          <p:sp>
            <p:nvSpPr>
              <p:cNvPr id="11" name="Google Shape;177;p21">
                <a:extLst>
                  <a:ext uri="{FF2B5EF4-FFF2-40B4-BE49-F238E27FC236}">
                    <a16:creationId xmlns:a16="http://schemas.microsoft.com/office/drawing/2014/main" id="{AFEFF5FD-1C57-DD78-6404-82B331C48824}"/>
                  </a:ext>
                </a:extLst>
              </p:cNvPr>
              <p:cNvSpPr txBox="1"/>
              <p:nvPr/>
            </p:nvSpPr>
            <p:spPr>
              <a:xfrm>
                <a:off x="571500" y="4289912"/>
                <a:ext cx="5286375"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i="0" u="none" strike="noStrike" cap="none" dirty="0">
                    <a:solidFill>
                      <a:srgbClr val="005088"/>
                    </a:solidFill>
                    <a:latin typeface="DM Sans"/>
                    <a:ea typeface="DM Sans"/>
                    <a:cs typeface="DM Sans"/>
                    <a:sym typeface="DM Sans"/>
                  </a:rPr>
                  <a:t>Old Answer (A single </a:t>
                </a:r>
                <a14:m>
                  <m:oMath xmlns:m="http://schemas.openxmlformats.org/officeDocument/2006/math">
                    <m:acc>
                      <m:accPr>
                        <m:chr m:val="̅"/>
                        <m:ctrlPr>
                          <a:rPr lang="en-US" sz="1800" b="1" i="1" u="none" strike="noStrike" cap="none" smtClean="0">
                            <a:solidFill>
                              <a:srgbClr val="005088"/>
                            </a:solidFill>
                            <a:latin typeface="Cambria Math" panose="02040503050406030204" pitchFamily="18" charset="0"/>
                            <a:sym typeface="DM Sans"/>
                          </a:rPr>
                        </m:ctrlPr>
                      </m:accPr>
                      <m:e>
                        <m:r>
                          <a:rPr lang="en-GB" sz="1800" b="1" i="1" u="none" strike="noStrike" cap="none" smtClean="0">
                            <a:solidFill>
                              <a:srgbClr val="005088"/>
                            </a:solidFill>
                            <a:latin typeface="Cambria Math" panose="02040503050406030204" pitchFamily="18" charset="0"/>
                            <a:sym typeface="DM Sans"/>
                          </a:rPr>
                          <m:t>𝑿</m:t>
                        </m:r>
                      </m:e>
                    </m:acc>
                  </m:oMath>
                </a14:m>
                <a:r>
                  <a:rPr lang="en-US" sz="1800" b="1" i="0" u="none" strike="noStrike" cap="none" dirty="0">
                    <a:solidFill>
                      <a:srgbClr val="005088"/>
                    </a:solidFill>
                    <a:latin typeface="DM Sans"/>
                    <a:ea typeface="DM Sans"/>
                    <a:cs typeface="DM Sans"/>
                    <a:sym typeface="DM Sans"/>
                  </a:rPr>
                  <a:t>)</a:t>
                </a:r>
                <a:endParaRPr dirty="0"/>
              </a:p>
            </p:txBody>
          </p:sp>
        </mc:Choice>
        <mc:Fallback xmlns="">
          <p:sp>
            <p:nvSpPr>
              <p:cNvPr id="11" name="Google Shape;177;p21">
                <a:extLst>
                  <a:ext uri="{FF2B5EF4-FFF2-40B4-BE49-F238E27FC236}">
                    <a16:creationId xmlns:a16="http://schemas.microsoft.com/office/drawing/2014/main" id="{AFEFF5FD-1C57-DD78-6404-82B331C48824}"/>
                  </a:ext>
                </a:extLst>
              </p:cNvPr>
              <p:cNvSpPr txBox="1">
                <a:spLocks noRot="1" noChangeAspect="1" noMove="1" noResize="1" noEditPoints="1" noAdjustHandles="1" noChangeArrowheads="1" noChangeShapeType="1" noTextEdit="1"/>
              </p:cNvSpPr>
              <p:nvPr/>
            </p:nvSpPr>
            <p:spPr>
              <a:xfrm>
                <a:off x="571500" y="4289912"/>
                <a:ext cx="5286375" cy="415498"/>
              </a:xfrm>
              <a:prstGeom prst="rect">
                <a:avLst/>
              </a:prstGeom>
              <a:blipFill>
                <a:blip r:embed="rId3"/>
                <a:stretch>
                  <a:fillRect b="-25000"/>
                </a:stretch>
              </a:blipFill>
              <a:ln>
                <a:noFill/>
              </a:ln>
            </p:spPr>
            <p:txBody>
              <a:bodyPr/>
              <a:lstStyle/>
              <a:p>
                <a:r>
                  <a:rPr lang="en-GB">
                    <a:noFill/>
                  </a:rPr>
                  <a:t> </a:t>
                </a:r>
              </a:p>
            </p:txBody>
          </p:sp>
        </mc:Fallback>
      </mc:AlternateContent>
      <p:sp>
        <p:nvSpPr>
          <p:cNvPr id="12" name="Google Shape;178;p21">
            <a:extLst>
              <a:ext uri="{FF2B5EF4-FFF2-40B4-BE49-F238E27FC236}">
                <a16:creationId xmlns:a16="http://schemas.microsoft.com/office/drawing/2014/main" id="{4043AB20-EC9A-4F6B-28BD-E97D2612409F}"/>
              </a:ext>
            </a:extLst>
          </p:cNvPr>
          <p:cNvSpPr txBox="1"/>
          <p:nvPr/>
        </p:nvSpPr>
        <p:spPr>
          <a:xfrm>
            <a:off x="6334125" y="2443162"/>
            <a:ext cx="5550693" cy="990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005088"/>
                </a:solidFill>
                <a:latin typeface="Merriweather"/>
                <a:ea typeface="Merriweather"/>
                <a:cs typeface="Merriweather"/>
                <a:sym typeface="Merriweather"/>
              </a:rPr>
              <a:t>New Answer: A Confidence Interval</a:t>
            </a:r>
            <a:endParaRPr/>
          </a:p>
        </p:txBody>
      </p:sp>
      <mc:AlternateContent xmlns:mc="http://schemas.openxmlformats.org/markup-compatibility/2006" xmlns:a14="http://schemas.microsoft.com/office/drawing/2010/main">
        <mc:Choice Requires="a14">
          <p:sp>
            <p:nvSpPr>
              <p:cNvPr id="13" name="Google Shape;179;p21">
                <a:extLst>
                  <a:ext uri="{FF2B5EF4-FFF2-40B4-BE49-F238E27FC236}">
                    <a16:creationId xmlns:a16="http://schemas.microsoft.com/office/drawing/2014/main" id="{4D7CFA93-5722-85EA-9961-404AF8B63892}"/>
                  </a:ext>
                </a:extLst>
              </p:cNvPr>
              <p:cNvSpPr txBox="1"/>
              <p:nvPr/>
            </p:nvSpPr>
            <p:spPr>
              <a:xfrm>
                <a:off x="6334125" y="3624262"/>
                <a:ext cx="5286375" cy="69249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1E293B"/>
                    </a:solidFill>
                    <a:latin typeface="DM Sans"/>
                    <a:ea typeface="DM Sans"/>
                    <a:cs typeface="DM Sans"/>
                    <a:sym typeface="DM Sans"/>
                  </a:rPr>
                  <a:t>We are 95% confident the </a:t>
                </a:r>
                <a:r>
                  <a:rPr lang="en-US" sz="1500" b="1" i="0" u="none" strike="noStrike" cap="none" dirty="0">
                    <a:solidFill>
                      <a:srgbClr val="1E293B"/>
                    </a:solidFill>
                    <a:latin typeface="DM Sans"/>
                    <a:ea typeface="DM Sans"/>
                    <a:cs typeface="DM Sans"/>
                    <a:sym typeface="DM Sans"/>
                  </a:rPr>
                  <a:t>true population mean (</a:t>
                </a:r>
                <a14:m>
                  <m:oMath xmlns:m="http://schemas.openxmlformats.org/officeDocument/2006/math">
                    <m:acc>
                      <m:accPr>
                        <m:chr m:val="̅"/>
                        <m:ctrlPr>
                          <a:rPr lang="en-US" sz="1500" b="1" i="1" u="none" strike="noStrike" cap="none" dirty="0" smtClean="0">
                            <a:solidFill>
                              <a:srgbClr val="1E293B"/>
                            </a:solidFill>
                            <a:latin typeface="Cambria Math" panose="02040503050406030204" pitchFamily="18" charset="0"/>
                            <a:sym typeface="DM Sans"/>
                          </a:rPr>
                        </m:ctrlPr>
                      </m:accPr>
                      <m:e>
                        <m:r>
                          <a:rPr lang="en-GB" sz="1500" b="1" i="1" u="none" strike="noStrike" cap="none" dirty="0" smtClean="0">
                            <a:solidFill>
                              <a:srgbClr val="1E293B"/>
                            </a:solidFill>
                            <a:latin typeface="Cambria Math" panose="02040503050406030204" pitchFamily="18" charset="0"/>
                            <a:sym typeface="DM Sans"/>
                          </a:rPr>
                          <m:t>𝑿</m:t>
                        </m:r>
                      </m:e>
                    </m:acc>
                  </m:oMath>
                </a14:m>
                <a:r>
                  <a:rPr lang="en-US" sz="1500" b="1" i="0" u="none" strike="noStrike" cap="none" dirty="0">
                    <a:solidFill>
                      <a:srgbClr val="1E293B"/>
                    </a:solidFill>
                    <a:latin typeface="DM Sans"/>
                    <a:ea typeface="DM Sans"/>
                    <a:cs typeface="DM Sans"/>
                    <a:sym typeface="DM Sans"/>
                  </a:rPr>
                  <a:t>)</a:t>
                </a:r>
                <a:r>
                  <a:rPr lang="en-US" sz="1500" b="0" i="0" u="none" strike="noStrike" cap="none" dirty="0">
                    <a:solidFill>
                      <a:srgbClr val="1E293B"/>
                    </a:solidFill>
                    <a:latin typeface="DM Sans"/>
                    <a:ea typeface="DM Sans"/>
                    <a:cs typeface="DM Sans"/>
                    <a:sym typeface="DM Sans"/>
                  </a:rPr>
                  <a:t> is between:</a:t>
                </a:r>
                <a:endParaRPr dirty="0"/>
              </a:p>
            </p:txBody>
          </p:sp>
        </mc:Choice>
        <mc:Fallback xmlns="">
          <p:sp>
            <p:nvSpPr>
              <p:cNvPr id="13" name="Google Shape;179;p21">
                <a:extLst>
                  <a:ext uri="{FF2B5EF4-FFF2-40B4-BE49-F238E27FC236}">
                    <a16:creationId xmlns:a16="http://schemas.microsoft.com/office/drawing/2014/main" id="{4D7CFA93-5722-85EA-9961-404AF8B63892}"/>
                  </a:ext>
                </a:extLst>
              </p:cNvPr>
              <p:cNvSpPr txBox="1">
                <a:spLocks noRot="1" noChangeAspect="1" noMove="1" noResize="1" noEditPoints="1" noAdjustHandles="1" noChangeArrowheads="1" noChangeShapeType="1" noTextEdit="1"/>
              </p:cNvSpPr>
              <p:nvPr/>
            </p:nvSpPr>
            <p:spPr>
              <a:xfrm>
                <a:off x="6334125" y="3624262"/>
                <a:ext cx="5286375" cy="692497"/>
              </a:xfrm>
              <a:prstGeom prst="rect">
                <a:avLst/>
              </a:prstGeom>
              <a:blipFill>
                <a:blip r:embed="rId4"/>
                <a:stretch>
                  <a:fillRect l="-2191" b="-11504"/>
                </a:stretch>
              </a:blipFill>
              <a:ln>
                <a:noFill/>
              </a:ln>
            </p:spPr>
            <p:txBody>
              <a:bodyPr/>
              <a:lstStyle/>
              <a:p>
                <a:r>
                  <a:rPr lang="en-GB">
                    <a:noFill/>
                  </a:rPr>
                  <a:t> </a:t>
                </a:r>
              </a:p>
            </p:txBody>
          </p:sp>
        </mc:Fallback>
      </mc:AlternateContent>
      <p:sp>
        <p:nvSpPr>
          <p:cNvPr id="14" name="Google Shape;180;p21">
            <a:extLst>
              <a:ext uri="{FF2B5EF4-FFF2-40B4-BE49-F238E27FC236}">
                <a16:creationId xmlns:a16="http://schemas.microsoft.com/office/drawing/2014/main" id="{D5C32AEF-D5EA-4DBA-C878-9E98E5DC6B70}"/>
              </a:ext>
            </a:extLst>
          </p:cNvPr>
          <p:cNvSpPr txBox="1"/>
          <p:nvPr/>
        </p:nvSpPr>
        <p:spPr>
          <a:xfrm>
            <a:off x="6334125" y="4386262"/>
            <a:ext cx="5550693" cy="900246"/>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dirty="0">
                <a:solidFill>
                  <a:srgbClr val="11CAA0"/>
                </a:solidFill>
                <a:latin typeface="Merriweather"/>
                <a:ea typeface="Merriweather"/>
                <a:cs typeface="Merriweather"/>
                <a:sym typeface="Merriweather"/>
              </a:rPr>
              <a:t>[£</a:t>
            </a:r>
            <a:r>
              <a:rPr lang="en-US" sz="4500" dirty="0">
                <a:solidFill>
                  <a:srgbClr val="11CAA0"/>
                </a:solidFill>
                <a:latin typeface="Merriweather"/>
                <a:ea typeface="Merriweather"/>
                <a:cs typeface="Merriweather"/>
                <a:sym typeface="Merriweather"/>
              </a:rPr>
              <a:t>6</a:t>
            </a:r>
            <a:r>
              <a:rPr lang="en-US" sz="4500" b="0" i="0" u="none" strike="noStrike" cap="none" dirty="0">
                <a:solidFill>
                  <a:srgbClr val="11CAA0"/>
                </a:solidFill>
                <a:latin typeface="Merriweather"/>
                <a:ea typeface="Merriweather"/>
                <a:cs typeface="Merriweather"/>
                <a:sym typeface="Merriweather"/>
              </a:rPr>
              <a:t>.</a:t>
            </a:r>
            <a:r>
              <a:rPr lang="en-US" sz="4500" dirty="0">
                <a:solidFill>
                  <a:srgbClr val="11CAA0"/>
                </a:solidFill>
                <a:latin typeface="Merriweather"/>
                <a:ea typeface="Merriweather"/>
                <a:cs typeface="Merriweather"/>
                <a:sym typeface="Merriweather"/>
              </a:rPr>
              <a:t>83</a:t>
            </a:r>
            <a:r>
              <a:rPr lang="en-US" sz="4500" b="0" i="0" u="none" strike="noStrike" cap="none" dirty="0">
                <a:solidFill>
                  <a:srgbClr val="11CAA0"/>
                </a:solidFill>
                <a:latin typeface="Merriweather"/>
                <a:ea typeface="Merriweather"/>
                <a:cs typeface="Merriweather"/>
                <a:sym typeface="Merriweather"/>
              </a:rPr>
              <a:t>, £11.</a:t>
            </a:r>
            <a:r>
              <a:rPr lang="en-US" sz="4500" dirty="0">
                <a:solidFill>
                  <a:srgbClr val="11CAA0"/>
                </a:solidFill>
                <a:latin typeface="Merriweather"/>
                <a:ea typeface="Merriweather"/>
                <a:cs typeface="Merriweather"/>
                <a:sym typeface="Merriweather"/>
              </a:rPr>
              <a:t>05</a:t>
            </a:r>
            <a:r>
              <a:rPr lang="en-US" sz="4500" b="0" i="0" u="none" strike="noStrike" cap="none" dirty="0">
                <a:solidFill>
                  <a:srgbClr val="11CAA0"/>
                </a:solidFill>
                <a:latin typeface="Merriweather"/>
                <a:ea typeface="Merriweather"/>
                <a:cs typeface="Merriweather"/>
                <a:sym typeface="Merriweather"/>
              </a:rPr>
              <a:t>]</a:t>
            </a:r>
            <a:endParaRPr dirty="0"/>
          </a:p>
        </p:txBody>
      </p:sp>
    </p:spTree>
    <p:extLst>
      <p:ext uri="{BB962C8B-B14F-4D97-AF65-F5344CB8AC3E}">
        <p14:creationId xmlns:p14="http://schemas.microsoft.com/office/powerpoint/2010/main" val="339965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Confidence Intervals in different real-world context</a:t>
            </a:r>
          </a:p>
        </p:txBody>
      </p:sp>
      <p:pic>
        <p:nvPicPr>
          <p:cNvPr id="14" name="Picture 13">
            <a:extLst>
              <a:ext uri="{FF2B5EF4-FFF2-40B4-BE49-F238E27FC236}">
                <a16:creationId xmlns:a16="http://schemas.microsoft.com/office/drawing/2014/main" id="{ABA82C9A-97D1-EFB3-DF4E-D6383281F672}"/>
              </a:ext>
            </a:extLst>
          </p:cNvPr>
          <p:cNvPicPr>
            <a:picLocks noChangeAspect="1"/>
          </p:cNvPicPr>
          <p:nvPr/>
        </p:nvPicPr>
        <p:blipFill rotWithShape="1">
          <a:blip r:embed="rId3"/>
          <a:srcRect l="7018" t="7019" r="71327" b="63611"/>
          <a:stretch/>
        </p:blipFill>
        <p:spPr>
          <a:xfrm>
            <a:off x="7141727" y="1552575"/>
            <a:ext cx="4402863" cy="1919297"/>
          </a:xfrm>
          <a:prstGeom prst="rect">
            <a:avLst/>
          </a:prstGeom>
        </p:spPr>
      </p:pic>
      <p:pic>
        <p:nvPicPr>
          <p:cNvPr id="1026" name="Picture 2" descr="Chart showing that Scottish data shows a single dose of Covid-19 vaccines offers very strong protection against hospitalisation, including among the elderly ">
            <a:extLst>
              <a:ext uri="{FF2B5EF4-FFF2-40B4-BE49-F238E27FC236}">
                <a16:creationId xmlns:a16="http://schemas.microsoft.com/office/drawing/2014/main" id="{5EA99B6D-BD21-93A3-D777-E690C7C79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54" y="1552575"/>
            <a:ext cx="6667500" cy="37528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6BB71DD-4F6C-22D1-1CA3-557C4ACEEE2B}"/>
              </a:ext>
            </a:extLst>
          </p:cNvPr>
          <p:cNvPicPr>
            <a:picLocks noChangeAspect="1"/>
          </p:cNvPicPr>
          <p:nvPr/>
        </p:nvPicPr>
        <p:blipFill rotWithShape="1">
          <a:blip r:embed="rId5"/>
          <a:srcRect l="17500" t="19065" r="61591" b="40278"/>
          <a:stretch/>
        </p:blipFill>
        <p:spPr>
          <a:xfrm>
            <a:off x="7564582" y="3823854"/>
            <a:ext cx="3993863" cy="2496165"/>
          </a:xfrm>
          <a:prstGeom prst="rect">
            <a:avLst/>
          </a:prstGeom>
        </p:spPr>
      </p:pic>
    </p:spTree>
    <p:extLst>
      <p:ext uri="{BB962C8B-B14F-4D97-AF65-F5344CB8AC3E}">
        <p14:creationId xmlns:p14="http://schemas.microsoft.com/office/powerpoint/2010/main" val="3028232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6A4AA-F455-A87D-39B8-F4D7952969D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164374-73B2-DFA2-87B0-56DD0C2D1E99}"/>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30AFA5B7-54FA-D232-E32F-1BD2A6FBE75F}"/>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Our New Mental Model: The Roadmap</a:t>
            </a:r>
          </a:p>
        </p:txBody>
      </p:sp>
      <p:sp>
        <p:nvSpPr>
          <p:cNvPr id="2" name="Google Shape;187;p22">
            <a:extLst>
              <a:ext uri="{FF2B5EF4-FFF2-40B4-BE49-F238E27FC236}">
                <a16:creationId xmlns:a16="http://schemas.microsoft.com/office/drawing/2014/main" id="{7736C622-D7ED-2D26-303A-A60992FDB034}"/>
              </a:ext>
            </a:extLst>
          </p:cNvPr>
          <p:cNvSpPr/>
          <p:nvPr/>
        </p:nvSpPr>
        <p:spPr>
          <a:xfrm>
            <a:off x="571500" y="3838575"/>
            <a:ext cx="11049000" cy="38100"/>
          </a:xfrm>
          <a:prstGeom prst="roundRect">
            <a:avLst>
              <a:gd name="adj" fmla="val 16667"/>
            </a:avLst>
          </a:prstGeom>
          <a:solidFill>
            <a:srgbClr val="DBEA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 name="Google Shape;188;p22">
            <a:extLst>
              <a:ext uri="{FF2B5EF4-FFF2-40B4-BE49-F238E27FC236}">
                <a16:creationId xmlns:a16="http://schemas.microsoft.com/office/drawing/2014/main" id="{673DF517-3672-1896-91F1-2A057365B85C}"/>
              </a:ext>
            </a:extLst>
          </p:cNvPr>
          <p:cNvSpPr txBox="1"/>
          <p:nvPr/>
        </p:nvSpPr>
        <p:spPr>
          <a:xfrm>
            <a:off x="507968" y="4095750"/>
            <a:ext cx="2668302" cy="2952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dirty="0">
                <a:solidFill>
                  <a:srgbClr val="005088"/>
                </a:solidFill>
                <a:latin typeface="Merriweather"/>
                <a:ea typeface="Merriweather"/>
                <a:cs typeface="Merriweather"/>
                <a:sym typeface="Merriweather"/>
              </a:rPr>
              <a:t>1. Population &amp; Sample</a:t>
            </a:r>
            <a:endParaRPr dirty="0"/>
          </a:p>
        </p:txBody>
      </p:sp>
      <mc:AlternateContent xmlns:mc="http://schemas.openxmlformats.org/markup-compatibility/2006" xmlns:a14="http://schemas.microsoft.com/office/drawing/2010/main">
        <mc:Choice Requires="a14">
          <p:sp>
            <p:nvSpPr>
              <p:cNvPr id="6" name="Google Shape;189;p22">
                <a:extLst>
                  <a:ext uri="{FF2B5EF4-FFF2-40B4-BE49-F238E27FC236}">
                    <a16:creationId xmlns:a16="http://schemas.microsoft.com/office/drawing/2014/main" id="{DF9F4594-7DBF-5C91-7EA7-5941590BCCC4}"/>
                  </a:ext>
                </a:extLst>
              </p:cNvPr>
              <p:cNvSpPr txBox="1"/>
              <p:nvPr/>
            </p:nvSpPr>
            <p:spPr>
              <a:xfrm>
                <a:off x="571500" y="4562475"/>
                <a:ext cx="2541240" cy="62324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dirty="0">
                    <a:solidFill>
                      <a:srgbClr val="1E293B"/>
                    </a:solidFill>
                    <a:latin typeface="DM Sans"/>
                    <a:ea typeface="DM Sans"/>
                    <a:cs typeface="DM Sans"/>
                    <a:sym typeface="DM Sans"/>
                  </a:rPr>
                  <a:t>Define the population (</a:t>
                </a:r>
                <a14:m>
                  <m:oMath xmlns:m="http://schemas.openxmlformats.org/officeDocument/2006/math">
                    <m:r>
                      <a:rPr lang="en-US" sz="1350" b="1" i="1" u="none" strike="noStrike" cap="none" dirty="0" smtClean="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350" b="0" i="0" u="none" strike="noStrike" cap="none" dirty="0">
                    <a:solidFill>
                      <a:srgbClr val="1E293B"/>
                    </a:solidFill>
                    <a:latin typeface="DM Sans"/>
                    <a:ea typeface="DM Sans"/>
                    <a:cs typeface="DM Sans"/>
                    <a:sym typeface="DM Sans"/>
                  </a:rPr>
                  <a:t>) and collect a non-biased sample.</a:t>
                </a:r>
                <a:endParaRPr dirty="0"/>
              </a:p>
            </p:txBody>
          </p:sp>
        </mc:Choice>
        <mc:Fallback xmlns="">
          <p:sp>
            <p:nvSpPr>
              <p:cNvPr id="6" name="Google Shape;189;p22">
                <a:extLst>
                  <a:ext uri="{FF2B5EF4-FFF2-40B4-BE49-F238E27FC236}">
                    <a16:creationId xmlns:a16="http://schemas.microsoft.com/office/drawing/2014/main" id="{DF9F4594-7DBF-5C91-7EA7-5941590BCCC4}"/>
                  </a:ext>
                </a:extLst>
              </p:cNvPr>
              <p:cNvSpPr txBox="1">
                <a:spLocks noRot="1" noChangeAspect="1" noMove="1" noResize="1" noEditPoints="1" noAdjustHandles="1" noChangeArrowheads="1" noChangeShapeType="1" noTextEdit="1"/>
              </p:cNvSpPr>
              <p:nvPr/>
            </p:nvSpPr>
            <p:spPr>
              <a:xfrm>
                <a:off x="571500" y="4562475"/>
                <a:ext cx="2541240" cy="623248"/>
              </a:xfrm>
              <a:prstGeom prst="rect">
                <a:avLst/>
              </a:prstGeom>
              <a:blipFill>
                <a:blip r:embed="rId3"/>
                <a:stretch>
                  <a:fillRect l="-480" r="-1918" b="-11650"/>
                </a:stretch>
              </a:blipFill>
              <a:ln>
                <a:noFill/>
              </a:ln>
            </p:spPr>
            <p:txBody>
              <a:bodyPr/>
              <a:lstStyle/>
              <a:p>
                <a:r>
                  <a:rPr lang="en-GB">
                    <a:noFill/>
                  </a:rPr>
                  <a:t> </a:t>
                </a:r>
              </a:p>
            </p:txBody>
          </p:sp>
        </mc:Fallback>
      </mc:AlternateContent>
      <p:sp>
        <p:nvSpPr>
          <p:cNvPr id="7" name="Google Shape;190;p22">
            <a:extLst>
              <a:ext uri="{FF2B5EF4-FFF2-40B4-BE49-F238E27FC236}">
                <a16:creationId xmlns:a16="http://schemas.microsoft.com/office/drawing/2014/main" id="{3B1C2448-84FE-D028-8227-28201D5B896D}"/>
              </a:ext>
            </a:extLst>
          </p:cNvPr>
          <p:cNvSpPr txBox="1"/>
          <p:nvPr/>
        </p:nvSpPr>
        <p:spPr>
          <a:xfrm>
            <a:off x="3343888" y="2466975"/>
            <a:ext cx="266830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dirty="0">
                <a:solidFill>
                  <a:srgbClr val="005088"/>
                </a:solidFill>
                <a:latin typeface="Merriweather"/>
                <a:ea typeface="Merriweather"/>
                <a:cs typeface="Merriweather"/>
                <a:sym typeface="Merriweather"/>
              </a:rPr>
              <a:t>2. Descriptive Statistics</a:t>
            </a:r>
            <a:endParaRPr dirty="0"/>
          </a:p>
        </p:txBody>
      </p:sp>
      <mc:AlternateContent xmlns:mc="http://schemas.openxmlformats.org/markup-compatibility/2006" xmlns:a14="http://schemas.microsoft.com/office/drawing/2010/main">
        <mc:Choice Requires="a14">
          <p:sp>
            <p:nvSpPr>
              <p:cNvPr id="9" name="Google Shape;191;p22">
                <a:extLst>
                  <a:ext uri="{FF2B5EF4-FFF2-40B4-BE49-F238E27FC236}">
                    <a16:creationId xmlns:a16="http://schemas.microsoft.com/office/drawing/2014/main" id="{FF07CC65-6C6B-112F-69D1-96D8B8E3A901}"/>
                  </a:ext>
                </a:extLst>
              </p:cNvPr>
              <p:cNvSpPr txBox="1"/>
              <p:nvPr/>
            </p:nvSpPr>
            <p:spPr>
              <a:xfrm>
                <a:off x="3407419" y="2933700"/>
                <a:ext cx="2541240" cy="62324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dirty="0">
                    <a:solidFill>
                      <a:srgbClr val="1E293B"/>
                    </a:solidFill>
                    <a:latin typeface="DM Sans"/>
                    <a:ea typeface="DM Sans"/>
                    <a:cs typeface="DM Sans"/>
                    <a:sym typeface="DM Sans"/>
                  </a:rPr>
                  <a:t>Describe the sample with facts (like the mean, </a:t>
                </a:r>
                <a14:m>
                  <m:oMath xmlns:m="http://schemas.openxmlformats.org/officeDocument/2006/math">
                    <m:acc>
                      <m:accPr>
                        <m:chr m:val="̅"/>
                        <m:ctrlPr>
                          <a:rPr lang="en-US" sz="1350" b="0" i="1" u="none" strike="noStrike" cap="none" smtClean="0">
                            <a:solidFill>
                              <a:srgbClr val="1E293B"/>
                            </a:solidFill>
                            <a:latin typeface="Cambria Math" panose="02040503050406030204" pitchFamily="18" charset="0"/>
                            <a:sym typeface="DM Sans"/>
                          </a:rPr>
                        </m:ctrlPr>
                      </m:accPr>
                      <m:e>
                        <m:r>
                          <a:rPr lang="en-GB" sz="1350" b="0" i="1" u="none" strike="noStrike" cap="none" smtClean="0">
                            <a:solidFill>
                              <a:srgbClr val="1E293B"/>
                            </a:solidFill>
                            <a:latin typeface="Cambria Math" panose="02040503050406030204" pitchFamily="18" charset="0"/>
                            <a:sym typeface="DM Sans"/>
                          </a:rPr>
                          <m:t>𝑋</m:t>
                        </m:r>
                      </m:e>
                    </m:acc>
                  </m:oMath>
                </a14:m>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9" name="Google Shape;191;p22">
                <a:extLst>
                  <a:ext uri="{FF2B5EF4-FFF2-40B4-BE49-F238E27FC236}">
                    <a16:creationId xmlns:a16="http://schemas.microsoft.com/office/drawing/2014/main" id="{FF07CC65-6C6B-112F-69D1-96D8B8E3A901}"/>
                  </a:ext>
                </a:extLst>
              </p:cNvPr>
              <p:cNvSpPr txBox="1">
                <a:spLocks noRot="1" noChangeAspect="1" noMove="1" noResize="1" noEditPoints="1" noAdjustHandles="1" noChangeArrowheads="1" noChangeShapeType="1" noTextEdit="1"/>
              </p:cNvSpPr>
              <p:nvPr/>
            </p:nvSpPr>
            <p:spPr>
              <a:xfrm>
                <a:off x="3407419" y="2933700"/>
                <a:ext cx="2541240" cy="623248"/>
              </a:xfrm>
              <a:prstGeom prst="rect">
                <a:avLst/>
              </a:prstGeom>
              <a:blipFill>
                <a:blip r:embed="rId4"/>
                <a:stretch>
                  <a:fillRect l="-2638" r="-4556" b="-12745"/>
                </a:stretch>
              </a:blipFill>
              <a:ln>
                <a:noFill/>
              </a:ln>
            </p:spPr>
            <p:txBody>
              <a:bodyPr/>
              <a:lstStyle/>
              <a:p>
                <a:r>
                  <a:rPr lang="en-GB">
                    <a:noFill/>
                  </a:rPr>
                  <a:t> </a:t>
                </a:r>
              </a:p>
            </p:txBody>
          </p:sp>
        </mc:Fallback>
      </mc:AlternateContent>
      <p:sp>
        <p:nvSpPr>
          <p:cNvPr id="10" name="Google Shape;192;p22">
            <a:extLst>
              <a:ext uri="{FF2B5EF4-FFF2-40B4-BE49-F238E27FC236}">
                <a16:creationId xmlns:a16="http://schemas.microsoft.com/office/drawing/2014/main" id="{AEA732F1-348B-688D-2F82-30DE8C5059FD}"/>
              </a:ext>
            </a:extLst>
          </p:cNvPr>
          <p:cNvSpPr txBox="1"/>
          <p:nvPr/>
        </p:nvSpPr>
        <p:spPr>
          <a:xfrm>
            <a:off x="6179808" y="4095750"/>
            <a:ext cx="266830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dirty="0">
                <a:solidFill>
                  <a:srgbClr val="005088"/>
                </a:solidFill>
                <a:latin typeface="Merriweather"/>
                <a:ea typeface="Merriweather"/>
                <a:cs typeface="Merriweather"/>
                <a:sym typeface="Merriweather"/>
              </a:rPr>
              <a:t>3. Inferential Statistics</a:t>
            </a:r>
            <a:endParaRPr dirty="0"/>
          </a:p>
        </p:txBody>
      </p:sp>
      <p:sp>
        <p:nvSpPr>
          <p:cNvPr id="15" name="Google Shape;193;p22">
            <a:extLst>
              <a:ext uri="{FF2B5EF4-FFF2-40B4-BE49-F238E27FC236}">
                <a16:creationId xmlns:a16="http://schemas.microsoft.com/office/drawing/2014/main" id="{95B68A37-3856-03C1-AB8E-13B2B5712FBB}"/>
              </a:ext>
            </a:extLst>
          </p:cNvPr>
          <p:cNvSpPr txBox="1"/>
          <p:nvPr/>
        </p:nvSpPr>
        <p:spPr>
          <a:xfrm>
            <a:off x="6243339" y="4562475"/>
            <a:ext cx="2541240" cy="51435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350" b="0" i="0" u="none" strike="noStrike" cap="none">
                <a:solidFill>
                  <a:srgbClr val="1E293B"/>
                </a:solidFill>
                <a:latin typeface="DM Sans"/>
                <a:ea typeface="DM Sans"/>
                <a:cs typeface="DM Sans"/>
                <a:sym typeface="DM Sans"/>
              </a:rPr>
              <a:t>Manage random error and create a Confidence Interval.</a:t>
            </a:r>
            <a:endParaRPr/>
          </a:p>
        </p:txBody>
      </p:sp>
      <p:sp>
        <p:nvSpPr>
          <p:cNvPr id="16" name="Google Shape;194;p22">
            <a:extLst>
              <a:ext uri="{FF2B5EF4-FFF2-40B4-BE49-F238E27FC236}">
                <a16:creationId xmlns:a16="http://schemas.microsoft.com/office/drawing/2014/main" id="{1B740A41-70B1-6FF8-0CEC-96C4713D1044}"/>
              </a:ext>
            </a:extLst>
          </p:cNvPr>
          <p:cNvSpPr txBox="1"/>
          <p:nvPr/>
        </p:nvSpPr>
        <p:spPr>
          <a:xfrm>
            <a:off x="9015728" y="2209800"/>
            <a:ext cx="2668302" cy="2952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a:solidFill>
                  <a:srgbClr val="005088"/>
                </a:solidFill>
                <a:latin typeface="Merriweather"/>
                <a:ea typeface="Merriweather"/>
                <a:cs typeface="Merriweather"/>
                <a:sym typeface="Merriweather"/>
              </a:rPr>
              <a:t>4. Conclusion</a:t>
            </a:r>
            <a:endParaRPr/>
          </a:p>
        </p:txBody>
      </p:sp>
      <mc:AlternateContent xmlns:mc="http://schemas.openxmlformats.org/markup-compatibility/2006" xmlns:a14="http://schemas.microsoft.com/office/drawing/2010/main">
        <mc:Choice Requires="a14">
          <p:sp>
            <p:nvSpPr>
              <p:cNvPr id="17" name="Google Shape;195;p22">
                <a:extLst>
                  <a:ext uri="{FF2B5EF4-FFF2-40B4-BE49-F238E27FC236}">
                    <a16:creationId xmlns:a16="http://schemas.microsoft.com/office/drawing/2014/main" id="{E097F763-4A8B-2ABA-1BD4-C9DFF1F60861}"/>
                  </a:ext>
                </a:extLst>
              </p:cNvPr>
              <p:cNvSpPr txBox="1"/>
              <p:nvPr/>
            </p:nvSpPr>
            <p:spPr>
              <a:xfrm>
                <a:off x="9079259" y="2676525"/>
                <a:ext cx="2541240" cy="934871"/>
              </a:xfrm>
              <a:prstGeom prst="rect">
                <a:avLst/>
              </a:prstGeom>
              <a:noFill/>
              <a:ln>
                <a:noFill/>
              </a:ln>
            </p:spPr>
            <p:txBody>
              <a:bodyPr spcFirstLastPara="1" wrap="square" lIns="0" tIns="0" rIns="0" bIns="0" anchor="t" anchorCtr="0">
                <a:spAutoFit/>
              </a:bodyPr>
              <a:lstStyle/>
              <a:p>
                <a:pPr lvl="0" algn="ctr">
                  <a:lnSpc>
                    <a:spcPct val="150000"/>
                  </a:lnSpc>
                </a:pPr>
                <a:r>
                  <a:rPr lang="en-US" sz="1350" b="0" i="0" u="none" strike="noStrike" cap="none" dirty="0">
                    <a:solidFill>
                      <a:srgbClr val="1E293B"/>
                    </a:solidFill>
                    <a:latin typeface="DM Sans"/>
                    <a:ea typeface="DM Sans"/>
                    <a:cs typeface="DM Sans"/>
                    <a:sym typeface="DM Sans"/>
                  </a:rPr>
                  <a:t>Make a reliable, quantified statement about the population (</a:t>
                </a:r>
                <a14:m>
                  <m:oMath xmlns:m="http://schemas.openxmlformats.org/officeDocument/2006/math">
                    <m:r>
                      <a:rPr lang="en-US" sz="1350" b="1" i="1" dirty="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17" name="Google Shape;195;p22">
                <a:extLst>
                  <a:ext uri="{FF2B5EF4-FFF2-40B4-BE49-F238E27FC236}">
                    <a16:creationId xmlns:a16="http://schemas.microsoft.com/office/drawing/2014/main" id="{E097F763-4A8B-2ABA-1BD4-C9DFF1F60861}"/>
                  </a:ext>
                </a:extLst>
              </p:cNvPr>
              <p:cNvSpPr txBox="1">
                <a:spLocks noRot="1" noChangeAspect="1" noMove="1" noResize="1" noEditPoints="1" noAdjustHandles="1" noChangeArrowheads="1" noChangeShapeType="1" noTextEdit="1"/>
              </p:cNvSpPr>
              <p:nvPr/>
            </p:nvSpPr>
            <p:spPr>
              <a:xfrm>
                <a:off x="9079259" y="2676525"/>
                <a:ext cx="2541240" cy="934871"/>
              </a:xfrm>
              <a:prstGeom prst="rect">
                <a:avLst/>
              </a:prstGeom>
              <a:blipFill>
                <a:blip r:embed="rId5"/>
                <a:stretch>
                  <a:fillRect b="-7843"/>
                </a:stretch>
              </a:blipFill>
              <a:ln>
                <a:noFill/>
              </a:ln>
            </p:spPr>
            <p:txBody>
              <a:bodyPr/>
              <a:lstStyle/>
              <a:p>
                <a:r>
                  <a:rPr lang="en-GB">
                    <a:noFill/>
                  </a:rPr>
                  <a:t> </a:t>
                </a:r>
              </a:p>
            </p:txBody>
          </p:sp>
        </mc:Fallback>
      </mc:AlternateContent>
      <p:sp>
        <p:nvSpPr>
          <p:cNvPr id="18" name="Google Shape;196;p22">
            <a:extLst>
              <a:ext uri="{FF2B5EF4-FFF2-40B4-BE49-F238E27FC236}">
                <a16:creationId xmlns:a16="http://schemas.microsoft.com/office/drawing/2014/main" id="{FD655CAB-B1A4-670C-673A-2F4C58394C17}"/>
              </a:ext>
            </a:extLst>
          </p:cNvPr>
          <p:cNvSpPr/>
          <p:nvPr/>
        </p:nvSpPr>
        <p:spPr>
          <a:xfrm>
            <a:off x="1746870"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7;p22">
            <a:extLst>
              <a:ext uri="{FF2B5EF4-FFF2-40B4-BE49-F238E27FC236}">
                <a16:creationId xmlns:a16="http://schemas.microsoft.com/office/drawing/2014/main" id="{150E9B79-C68C-B454-5907-29286B75A32C}"/>
              </a:ext>
            </a:extLst>
          </p:cNvPr>
          <p:cNvSpPr/>
          <p:nvPr/>
        </p:nvSpPr>
        <p:spPr>
          <a:xfrm>
            <a:off x="4582790"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 name="Google Shape;198;p22">
            <a:extLst>
              <a:ext uri="{FF2B5EF4-FFF2-40B4-BE49-F238E27FC236}">
                <a16:creationId xmlns:a16="http://schemas.microsoft.com/office/drawing/2014/main" id="{7807D9B5-9D08-556A-675E-C9A7359B3513}"/>
              </a:ext>
            </a:extLst>
          </p:cNvPr>
          <p:cNvSpPr/>
          <p:nvPr/>
        </p:nvSpPr>
        <p:spPr>
          <a:xfrm>
            <a:off x="7418709"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 name="Google Shape;199;p22">
            <a:extLst>
              <a:ext uri="{FF2B5EF4-FFF2-40B4-BE49-F238E27FC236}">
                <a16:creationId xmlns:a16="http://schemas.microsoft.com/office/drawing/2014/main" id="{FB2085DD-036D-55A9-998D-77AD287651EC}"/>
              </a:ext>
            </a:extLst>
          </p:cNvPr>
          <p:cNvSpPr/>
          <p:nvPr/>
        </p:nvSpPr>
        <p:spPr>
          <a:xfrm>
            <a:off x="10254629" y="3762375"/>
            <a:ext cx="190500" cy="190500"/>
          </a:xfrm>
          <a:prstGeom prst="roundRect">
            <a:avLst>
              <a:gd name="adj" fmla="val 50000"/>
            </a:avLst>
          </a:prstGeom>
          <a:solidFill>
            <a:srgbClr val="F3F0DF"/>
          </a:solidFill>
          <a:ln w="38100" cap="flat" cmpd="sng">
            <a:solidFill>
              <a:srgbClr val="005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0134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DFB40-3069-93DC-3858-760B01455D1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0F567BB-2D7E-17CE-DC9A-A43B1B50B3BF}"/>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747D710-FD04-24C4-D307-97E45E8DC435}"/>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Key Takeaways</a:t>
            </a:r>
          </a:p>
        </p:txBody>
      </p:sp>
      <p:sp>
        <p:nvSpPr>
          <p:cNvPr id="12" name="Google Shape;208;p23">
            <a:extLst>
              <a:ext uri="{FF2B5EF4-FFF2-40B4-BE49-F238E27FC236}">
                <a16:creationId xmlns:a16="http://schemas.microsoft.com/office/drawing/2014/main" id="{DFF098DC-F0A5-A987-8511-E818AF26C579}"/>
              </a:ext>
            </a:extLst>
          </p:cNvPr>
          <p:cNvSpPr txBox="1"/>
          <p:nvPr/>
        </p:nvSpPr>
        <p:spPr>
          <a:xfrm>
            <a:off x="962025" y="2895600"/>
            <a:ext cx="4730591" cy="38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Sample vs. Population</a:t>
            </a:r>
            <a:endParaRPr/>
          </a:p>
        </p:txBody>
      </p:sp>
      <mc:AlternateContent xmlns:mc="http://schemas.openxmlformats.org/markup-compatibility/2006" xmlns:a14="http://schemas.microsoft.com/office/drawing/2010/main">
        <mc:Choice Requires="a14">
          <p:sp>
            <p:nvSpPr>
              <p:cNvPr id="13" name="Google Shape;209;p23">
                <a:extLst>
                  <a:ext uri="{FF2B5EF4-FFF2-40B4-BE49-F238E27FC236}">
                    <a16:creationId xmlns:a16="http://schemas.microsoft.com/office/drawing/2014/main" id="{A45C4FF9-4971-0CAE-4610-727B7F1EC7B3}"/>
                  </a:ext>
                </a:extLst>
              </p:cNvPr>
              <p:cNvSpPr txBox="1"/>
              <p:nvPr/>
            </p:nvSpPr>
            <p:spPr>
              <a:xfrm>
                <a:off x="962025" y="3448050"/>
                <a:ext cx="4505325" cy="311624"/>
              </a:xfrm>
              <a:prstGeom prst="rect">
                <a:avLst/>
              </a:prstGeom>
              <a:noFill/>
              <a:ln>
                <a:noFill/>
              </a:ln>
            </p:spPr>
            <p:txBody>
              <a:bodyPr spcFirstLastPara="1" wrap="square" lIns="0" tIns="0" rIns="0" bIns="0" anchor="t" anchorCtr="0">
                <a:spAutoFit/>
              </a:bodyPr>
              <a:lstStyle/>
              <a:p>
                <a:pPr lvl="0">
                  <a:lnSpc>
                    <a:spcPct val="150000"/>
                  </a:lnSpc>
                </a:pPr>
                <a:r>
                  <a:rPr lang="en-US" sz="1350" b="1" i="0" u="none" strike="noStrike" cap="none" dirty="0">
                    <a:solidFill>
                      <a:srgbClr val="1E293B"/>
                    </a:solidFill>
                    <a:latin typeface="DM Sans"/>
                    <a:ea typeface="DM Sans"/>
                    <a:cs typeface="DM Sans"/>
                    <a:sym typeface="DM Sans"/>
                  </a:rPr>
                  <a:t>Descriptive Stats</a:t>
                </a:r>
                <a:r>
                  <a:rPr lang="en-US" sz="1350" b="0" i="0" u="none" strike="noStrike" cap="none" dirty="0">
                    <a:solidFill>
                      <a:srgbClr val="1E293B"/>
                    </a:solidFill>
                    <a:latin typeface="DM Sans"/>
                    <a:ea typeface="DM Sans"/>
                    <a:cs typeface="DM Sans"/>
                    <a:sym typeface="DM Sans"/>
                  </a:rPr>
                  <a:t> are facts about your </a:t>
                </a:r>
                <a:r>
                  <a:rPr lang="en-US" sz="1350" b="1" i="0" u="none" strike="noStrike" cap="none" dirty="0">
                    <a:solidFill>
                      <a:srgbClr val="1E293B"/>
                    </a:solidFill>
                    <a:latin typeface="DM Sans"/>
                    <a:ea typeface="DM Sans"/>
                    <a:cs typeface="DM Sans"/>
                    <a:sym typeface="DM Sans"/>
                  </a:rPr>
                  <a:t>Sample (</a:t>
                </a:r>
                <a14:m>
                  <m:oMath xmlns:m="http://schemas.openxmlformats.org/officeDocument/2006/math">
                    <m:acc>
                      <m:accPr>
                        <m:chr m:val="̅"/>
                        <m:ctrlPr>
                          <a:rPr lang="en-US" sz="1350" i="1">
                            <a:solidFill>
                              <a:srgbClr val="1E293B"/>
                            </a:solidFill>
                            <a:latin typeface="Cambria Math" panose="02040503050406030204" pitchFamily="18" charset="0"/>
                            <a:sym typeface="DM Sans"/>
                          </a:rPr>
                        </m:ctrlPr>
                      </m:accPr>
                      <m:e>
                        <m:r>
                          <a:rPr lang="en-GB" sz="1350" i="1">
                            <a:solidFill>
                              <a:srgbClr val="1E293B"/>
                            </a:solidFill>
                            <a:latin typeface="Cambria Math" panose="02040503050406030204" pitchFamily="18" charset="0"/>
                            <a:sym typeface="DM Sans"/>
                          </a:rPr>
                          <m:t>𝑋</m:t>
                        </m:r>
                      </m:e>
                    </m:acc>
                  </m:oMath>
                </a14:m>
                <a:r>
                  <a:rPr lang="en-US" sz="1350" b="1" i="0" u="none" strike="noStrike" cap="none" dirty="0">
                    <a:solidFill>
                      <a:srgbClr val="1E293B"/>
                    </a:solidFill>
                    <a:latin typeface="DM Sans"/>
                    <a:ea typeface="DM Sans"/>
                    <a:cs typeface="DM Sans"/>
                    <a:sym typeface="DM Sans"/>
                  </a:rPr>
                  <a:t>)</a:t>
                </a:r>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13" name="Google Shape;209;p23">
                <a:extLst>
                  <a:ext uri="{FF2B5EF4-FFF2-40B4-BE49-F238E27FC236}">
                    <a16:creationId xmlns:a16="http://schemas.microsoft.com/office/drawing/2014/main" id="{A45C4FF9-4971-0CAE-4610-727B7F1EC7B3}"/>
                  </a:ext>
                </a:extLst>
              </p:cNvPr>
              <p:cNvSpPr txBox="1">
                <a:spLocks noRot="1" noChangeAspect="1" noMove="1" noResize="1" noEditPoints="1" noAdjustHandles="1" noChangeArrowheads="1" noChangeShapeType="1" noTextEdit="1"/>
              </p:cNvSpPr>
              <p:nvPr/>
            </p:nvSpPr>
            <p:spPr>
              <a:xfrm>
                <a:off x="962025" y="3448050"/>
                <a:ext cx="4505325" cy="311624"/>
              </a:xfrm>
              <a:prstGeom prst="rect">
                <a:avLst/>
              </a:prstGeom>
              <a:blipFill>
                <a:blip r:embed="rId3"/>
                <a:stretch>
                  <a:fillRect l="-2436" b="-23529"/>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Google Shape;210;p23">
                <a:extLst>
                  <a:ext uri="{FF2B5EF4-FFF2-40B4-BE49-F238E27FC236}">
                    <a16:creationId xmlns:a16="http://schemas.microsoft.com/office/drawing/2014/main" id="{247AF39E-9709-2881-957D-1D1643F273C1}"/>
                  </a:ext>
                </a:extLst>
              </p:cNvPr>
              <p:cNvSpPr txBox="1"/>
              <p:nvPr/>
            </p:nvSpPr>
            <p:spPr>
              <a:xfrm>
                <a:off x="962025" y="4133850"/>
                <a:ext cx="4505325" cy="623248"/>
              </a:xfrm>
              <a:prstGeom prst="rect">
                <a:avLst/>
              </a:prstGeom>
              <a:noFill/>
              <a:ln>
                <a:noFill/>
              </a:ln>
            </p:spPr>
            <p:txBody>
              <a:bodyPr spcFirstLastPara="1" wrap="square" lIns="0" tIns="0" rIns="0" bIns="0" anchor="t" anchorCtr="0">
                <a:spAutoFit/>
              </a:bodyPr>
              <a:lstStyle/>
              <a:p>
                <a:pPr lvl="0">
                  <a:lnSpc>
                    <a:spcPct val="150000"/>
                  </a:lnSpc>
                </a:pPr>
                <a:r>
                  <a:rPr lang="en-US" sz="1350" b="1" i="0" u="none" strike="noStrike" cap="none" dirty="0">
                    <a:solidFill>
                      <a:srgbClr val="1E293B"/>
                    </a:solidFill>
                    <a:latin typeface="DM Sans"/>
                    <a:ea typeface="DM Sans"/>
                    <a:cs typeface="DM Sans"/>
                    <a:sym typeface="DM Sans"/>
                  </a:rPr>
                  <a:t>Inferential Stats</a:t>
                </a:r>
                <a:r>
                  <a:rPr lang="en-US" sz="1350" b="0" i="0" u="none" strike="noStrike" cap="none" dirty="0">
                    <a:solidFill>
                      <a:srgbClr val="1E293B"/>
                    </a:solidFill>
                    <a:latin typeface="DM Sans"/>
                    <a:ea typeface="DM Sans"/>
                    <a:cs typeface="DM Sans"/>
                    <a:sym typeface="DM Sans"/>
                  </a:rPr>
                  <a:t> are educated guesses about the </a:t>
                </a:r>
                <a:r>
                  <a:rPr lang="en-US" sz="1350" b="1" i="0" u="none" strike="noStrike" cap="none" dirty="0">
                    <a:solidFill>
                      <a:srgbClr val="1E293B"/>
                    </a:solidFill>
                    <a:latin typeface="DM Sans"/>
                    <a:ea typeface="DM Sans"/>
                    <a:cs typeface="DM Sans"/>
                    <a:sym typeface="DM Sans"/>
                  </a:rPr>
                  <a:t>Population (</a:t>
                </a:r>
                <a14:m>
                  <m:oMath xmlns:m="http://schemas.openxmlformats.org/officeDocument/2006/math">
                    <m:r>
                      <a:rPr lang="en-US" sz="1350" b="1" i="1" dirty="0">
                        <a:solidFill>
                          <a:srgbClr val="1E293B"/>
                        </a:solidFill>
                        <a:latin typeface="Cambria Math" panose="02040503050406030204" pitchFamily="18" charset="0"/>
                        <a:ea typeface="Cambria Math" panose="02040503050406030204" pitchFamily="18" charset="0"/>
                        <a:cs typeface="DM Sans"/>
                        <a:sym typeface="DM Sans"/>
                      </a:rPr>
                      <m:t>𝝁</m:t>
                    </m:r>
                  </m:oMath>
                </a14:m>
                <a:r>
                  <a:rPr lang="en-US" sz="1350" b="1" i="0" u="none" strike="noStrike" cap="none" dirty="0">
                    <a:solidFill>
                      <a:srgbClr val="1E293B"/>
                    </a:solidFill>
                    <a:latin typeface="DM Sans"/>
                    <a:ea typeface="DM Sans"/>
                    <a:cs typeface="DM Sans"/>
                    <a:sym typeface="DM Sans"/>
                  </a:rPr>
                  <a:t>)</a:t>
                </a:r>
                <a:r>
                  <a:rPr lang="en-US" sz="1350" b="0" i="0" u="none" strike="noStrike" cap="none" dirty="0">
                    <a:solidFill>
                      <a:srgbClr val="1E293B"/>
                    </a:solidFill>
                    <a:latin typeface="DM Sans"/>
                    <a:ea typeface="DM Sans"/>
                    <a:cs typeface="DM Sans"/>
                    <a:sym typeface="DM Sans"/>
                  </a:rPr>
                  <a:t>.</a:t>
                </a:r>
                <a:endParaRPr dirty="0"/>
              </a:p>
            </p:txBody>
          </p:sp>
        </mc:Choice>
        <mc:Fallback xmlns="">
          <p:sp>
            <p:nvSpPr>
              <p:cNvPr id="14" name="Google Shape;210;p23">
                <a:extLst>
                  <a:ext uri="{FF2B5EF4-FFF2-40B4-BE49-F238E27FC236}">
                    <a16:creationId xmlns:a16="http://schemas.microsoft.com/office/drawing/2014/main" id="{247AF39E-9709-2881-957D-1D1643F273C1}"/>
                  </a:ext>
                </a:extLst>
              </p:cNvPr>
              <p:cNvSpPr txBox="1">
                <a:spLocks noRot="1" noChangeAspect="1" noMove="1" noResize="1" noEditPoints="1" noAdjustHandles="1" noChangeArrowheads="1" noChangeShapeType="1" noTextEdit="1"/>
              </p:cNvSpPr>
              <p:nvPr/>
            </p:nvSpPr>
            <p:spPr>
              <a:xfrm>
                <a:off x="962025" y="4133850"/>
                <a:ext cx="4505325" cy="623248"/>
              </a:xfrm>
              <a:prstGeom prst="rect">
                <a:avLst/>
              </a:prstGeom>
              <a:blipFill>
                <a:blip r:embed="rId4"/>
                <a:stretch>
                  <a:fillRect l="-2436" b="-12745"/>
                </a:stretch>
              </a:blipFill>
              <a:ln>
                <a:noFill/>
              </a:ln>
            </p:spPr>
            <p:txBody>
              <a:bodyPr/>
              <a:lstStyle/>
              <a:p>
                <a:r>
                  <a:rPr lang="en-GB">
                    <a:noFill/>
                  </a:rPr>
                  <a:t> </a:t>
                </a:r>
              </a:p>
            </p:txBody>
          </p:sp>
        </mc:Fallback>
      </mc:AlternateContent>
      <p:sp>
        <p:nvSpPr>
          <p:cNvPr id="22" name="Google Shape;211;p23">
            <a:extLst>
              <a:ext uri="{FF2B5EF4-FFF2-40B4-BE49-F238E27FC236}">
                <a16:creationId xmlns:a16="http://schemas.microsoft.com/office/drawing/2014/main" id="{078E2D86-2978-1527-0954-AAAA1F8AEA94}"/>
              </a:ext>
            </a:extLst>
          </p:cNvPr>
          <p:cNvSpPr txBox="1"/>
          <p:nvPr/>
        </p:nvSpPr>
        <p:spPr>
          <a:xfrm>
            <a:off x="6724650" y="2895600"/>
            <a:ext cx="4730591" cy="38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a:solidFill>
                  <a:srgbClr val="005088"/>
                </a:solidFill>
                <a:latin typeface="Merriweather"/>
                <a:ea typeface="Merriweather"/>
                <a:cs typeface="Merriweather"/>
                <a:sym typeface="Merriweather"/>
              </a:rPr>
              <a:t>Error vs. Bias</a:t>
            </a:r>
            <a:endParaRPr/>
          </a:p>
        </p:txBody>
      </p:sp>
      <p:sp>
        <p:nvSpPr>
          <p:cNvPr id="23" name="Google Shape;212;p23">
            <a:extLst>
              <a:ext uri="{FF2B5EF4-FFF2-40B4-BE49-F238E27FC236}">
                <a16:creationId xmlns:a16="http://schemas.microsoft.com/office/drawing/2014/main" id="{F4791676-9343-FE58-E431-21C9AEA12CFE}"/>
              </a:ext>
            </a:extLst>
          </p:cNvPr>
          <p:cNvSpPr txBox="1"/>
          <p:nvPr/>
        </p:nvSpPr>
        <p:spPr>
          <a:xfrm>
            <a:off x="6724650" y="3448050"/>
            <a:ext cx="4505325" cy="5143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1E293B"/>
                </a:solidFill>
                <a:latin typeface="DM Sans"/>
                <a:ea typeface="DM Sans"/>
                <a:cs typeface="DM Sans"/>
                <a:sym typeface="DM Sans"/>
              </a:rPr>
              <a:t>Sampling Error</a:t>
            </a:r>
            <a:r>
              <a:rPr lang="en-US" sz="1350" b="0" i="0" u="none" strike="noStrike" cap="none">
                <a:solidFill>
                  <a:srgbClr val="1E293B"/>
                </a:solidFill>
                <a:latin typeface="DM Sans"/>
                <a:ea typeface="DM Sans"/>
                <a:cs typeface="DM Sans"/>
                <a:sym typeface="DM Sans"/>
              </a:rPr>
              <a:t> is a random, manageable part of the process.</a:t>
            </a:r>
            <a:endParaRPr/>
          </a:p>
        </p:txBody>
      </p:sp>
      <p:sp>
        <p:nvSpPr>
          <p:cNvPr id="24" name="Google Shape;213;p23">
            <a:extLst>
              <a:ext uri="{FF2B5EF4-FFF2-40B4-BE49-F238E27FC236}">
                <a16:creationId xmlns:a16="http://schemas.microsoft.com/office/drawing/2014/main" id="{BE946F0D-EDA3-4361-1593-1AF469E4C490}"/>
              </a:ext>
            </a:extLst>
          </p:cNvPr>
          <p:cNvSpPr txBox="1"/>
          <p:nvPr/>
        </p:nvSpPr>
        <p:spPr>
          <a:xfrm>
            <a:off x="6724650" y="4133850"/>
            <a:ext cx="4505325" cy="2571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50" b="1" i="0" u="none" strike="noStrike" cap="none">
                <a:solidFill>
                  <a:srgbClr val="1E293B"/>
                </a:solidFill>
                <a:latin typeface="DM Sans"/>
                <a:ea typeface="DM Sans"/>
                <a:cs typeface="DM Sans"/>
                <a:sym typeface="DM Sans"/>
              </a:rPr>
              <a:t>Bias</a:t>
            </a:r>
            <a:r>
              <a:rPr lang="en-US" sz="1350" b="0" i="0" u="none" strike="noStrike" cap="none">
                <a:solidFill>
                  <a:srgbClr val="1E293B"/>
                </a:solidFill>
                <a:latin typeface="DM Sans"/>
                <a:ea typeface="DM Sans"/>
                <a:cs typeface="DM Sans"/>
                <a:sym typeface="DM Sans"/>
              </a:rPr>
              <a:t> is a systematic, fatal flaw in your method.</a:t>
            </a:r>
            <a:endParaRPr/>
          </a:p>
        </p:txBody>
      </p:sp>
    </p:spTree>
    <p:extLst>
      <p:ext uri="{BB962C8B-B14F-4D97-AF65-F5344CB8AC3E}">
        <p14:creationId xmlns:p14="http://schemas.microsoft.com/office/powerpoint/2010/main" val="2277190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DF940-BA31-3817-62BD-E8A44B68DF6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BE8820F-CD88-20A8-EFB6-309BF211CA3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5" name="Google Shape;220;p24">
            <a:extLst>
              <a:ext uri="{FF2B5EF4-FFF2-40B4-BE49-F238E27FC236}">
                <a16:creationId xmlns:a16="http://schemas.microsoft.com/office/drawing/2014/main" id="{F12B1A89-BE61-F0A5-EF47-3065FE69D0D5}"/>
              </a:ext>
            </a:extLst>
          </p:cNvPr>
          <p:cNvSpPr txBox="1"/>
          <p:nvPr/>
        </p:nvSpPr>
        <p:spPr>
          <a:xfrm>
            <a:off x="295275" y="2581275"/>
            <a:ext cx="11601450" cy="9620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6000" b="1" i="0" u="none" strike="noStrike" cap="none" dirty="0">
                <a:solidFill>
                  <a:srgbClr val="005088"/>
                </a:solidFill>
                <a:latin typeface="Merriweather"/>
                <a:ea typeface="Merriweather"/>
                <a:cs typeface="Merriweather"/>
                <a:sym typeface="Merriweather"/>
              </a:rPr>
              <a:t>Questions?</a:t>
            </a:r>
            <a:endParaRPr dirty="0"/>
          </a:p>
        </p:txBody>
      </p:sp>
      <p:sp>
        <p:nvSpPr>
          <p:cNvPr id="26" name="Google Shape;221;p24">
            <a:extLst>
              <a:ext uri="{FF2B5EF4-FFF2-40B4-BE49-F238E27FC236}">
                <a16:creationId xmlns:a16="http://schemas.microsoft.com/office/drawing/2014/main" id="{22DC182F-18A2-FD34-628B-748EDA60DD0B}"/>
              </a:ext>
            </a:extLst>
          </p:cNvPr>
          <p:cNvSpPr txBox="1"/>
          <p:nvPr/>
        </p:nvSpPr>
        <p:spPr>
          <a:xfrm>
            <a:off x="571500" y="3752850"/>
            <a:ext cx="11049000" cy="31432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50" b="0" i="0" u="none" strike="noStrike" cap="none" dirty="0">
                <a:solidFill>
                  <a:srgbClr val="1E293B"/>
                </a:solidFill>
                <a:latin typeface="DM Sans"/>
                <a:ea typeface="DM Sans"/>
                <a:cs typeface="DM Sans"/>
                <a:sym typeface="DM Sans"/>
              </a:rPr>
              <a:t>Thank you.</a:t>
            </a:r>
            <a:endParaRPr dirty="0"/>
          </a:p>
        </p:txBody>
      </p:sp>
    </p:spTree>
    <p:extLst>
      <p:ext uri="{BB962C8B-B14F-4D97-AF65-F5344CB8AC3E}">
        <p14:creationId xmlns:p14="http://schemas.microsoft.com/office/powerpoint/2010/main" val="2143667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E982B-E507-FE4E-290D-A9E422345BB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F1E7767-592B-29C3-E536-545A061ED56F}"/>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FBA22786-FEEF-C6F1-03F6-1DA7C4A72483}"/>
              </a:ext>
            </a:extLst>
          </p:cNvPr>
          <p:cNvPicPr>
            <a:picLocks noChangeAspect="1"/>
          </p:cNvPicPr>
          <p:nvPr/>
        </p:nvPicPr>
        <p:blipFill>
          <a:blip r:embed="rId3"/>
          <a:srcRect l="41182" t="17094" r="38077" b="48904"/>
          <a:stretch>
            <a:fillRect/>
          </a:stretch>
        </p:blipFill>
        <p:spPr>
          <a:xfrm>
            <a:off x="980283" y="1658113"/>
            <a:ext cx="5448417" cy="5024041"/>
          </a:xfrm>
          <a:prstGeom prst="rect">
            <a:avLst/>
          </a:prstGeom>
        </p:spPr>
      </p:pic>
      <p:sp>
        <p:nvSpPr>
          <p:cNvPr id="2" name="TextBox 1">
            <a:extLst>
              <a:ext uri="{FF2B5EF4-FFF2-40B4-BE49-F238E27FC236}">
                <a16:creationId xmlns:a16="http://schemas.microsoft.com/office/drawing/2014/main" id="{52469854-FD25-905A-AC86-79B71AE59FF4}"/>
              </a:ext>
            </a:extLst>
          </p:cNvPr>
          <p:cNvSpPr txBox="1"/>
          <p:nvPr/>
        </p:nvSpPr>
        <p:spPr>
          <a:xfrm>
            <a:off x="980283" y="457200"/>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Population</a:t>
            </a:r>
          </a:p>
        </p:txBody>
      </p:sp>
    </p:spTree>
    <p:extLst>
      <p:ext uri="{BB962C8B-B14F-4D97-AF65-F5344CB8AC3E}">
        <p14:creationId xmlns:p14="http://schemas.microsoft.com/office/powerpoint/2010/main" val="3005016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5ABD-4527-0650-DC0E-CDA3C17E17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01509A-EFD6-DBBA-B2C3-FCAE947CF51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Example</a:t>
            </a:r>
          </a:p>
        </p:txBody>
      </p:sp>
      <p:sp>
        <p:nvSpPr>
          <p:cNvPr id="2" name="TextBox 1">
            <a:extLst>
              <a:ext uri="{FF2B5EF4-FFF2-40B4-BE49-F238E27FC236}">
                <a16:creationId xmlns:a16="http://schemas.microsoft.com/office/drawing/2014/main" id="{B998AD94-5FC9-1E09-8080-3907AA805138}"/>
              </a:ext>
            </a:extLst>
          </p:cNvPr>
          <p:cNvSpPr txBox="1"/>
          <p:nvPr/>
        </p:nvSpPr>
        <p:spPr>
          <a:xfrm>
            <a:off x="550985" y="1981200"/>
            <a:ext cx="11558953" cy="3416320"/>
          </a:xfrm>
          <a:prstGeom prst="rect">
            <a:avLst/>
          </a:prstGeom>
          <a:noFill/>
        </p:spPr>
        <p:txBody>
          <a:bodyPr wrap="square" rtlCol="0">
            <a:spAutoFit/>
          </a:bodyPr>
          <a:lstStyle/>
          <a:p>
            <a:r>
              <a:rPr lang="en-GB" dirty="0"/>
              <a:t>What is the average number of hours per day young adults (18 to 30 years old) in the UK spend on their smartphones?</a:t>
            </a:r>
          </a:p>
          <a:p>
            <a:endParaRPr lang="en-GB" dirty="0"/>
          </a:p>
          <a:p>
            <a:pPr marL="285750" indent="-285750">
              <a:buFont typeface="Wingdings" panose="05000000000000000000" pitchFamily="2" charset="2"/>
              <a:buChar char="§"/>
            </a:pPr>
            <a:r>
              <a:rPr lang="en-GB" dirty="0"/>
              <a:t>Variable – number of hours per day spent on smartphones.</a:t>
            </a:r>
          </a:p>
          <a:p>
            <a:pPr marL="285750" indent="-285750">
              <a:buFont typeface="Wingdings" panose="05000000000000000000" pitchFamily="2" charset="2"/>
              <a:buChar char="§"/>
            </a:pPr>
            <a:r>
              <a:rPr lang="en-GB" dirty="0"/>
              <a:t>Population – young adults (18 to 30 years old) in the UK.</a:t>
            </a:r>
          </a:p>
          <a:p>
            <a:pPr marL="285750" indent="-285750">
              <a:buFont typeface="Wingdings" panose="05000000000000000000" pitchFamily="2" charset="2"/>
              <a:buChar char="§"/>
            </a:pPr>
            <a:r>
              <a:rPr lang="en-GB" dirty="0"/>
              <a:t>Sample – A representative selection of the young adult population in the UK.</a:t>
            </a:r>
          </a:p>
          <a:p>
            <a:pPr marL="285750" indent="-285750">
              <a:buFont typeface="Wingdings" panose="05000000000000000000" pitchFamily="2" charset="2"/>
              <a:buChar char="§"/>
            </a:pPr>
            <a:r>
              <a:rPr lang="en-GB" dirty="0"/>
              <a:t>Parameter – The average number of hours per day spent on smartphones.</a:t>
            </a:r>
          </a:p>
          <a:p>
            <a:pPr marL="285750" indent="-285750">
              <a:buFont typeface="Wingdings" panose="05000000000000000000" pitchFamily="2" charset="2"/>
              <a:buChar char="§"/>
            </a:pPr>
            <a:r>
              <a:rPr lang="en-GB" dirty="0"/>
              <a:t>Statistics (estimate) – The average number of hours per day spent on smartphones</a:t>
            </a:r>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r>
              <a:rPr lang="en-GB" dirty="0"/>
              <a:t>Each sample will give a slightly different estimate for the number of hours per day young adults in the UK spend on their smartphones. This is known as sampling error. </a:t>
            </a:r>
          </a:p>
        </p:txBody>
      </p:sp>
    </p:spTree>
    <p:extLst>
      <p:ext uri="{BB962C8B-B14F-4D97-AF65-F5344CB8AC3E}">
        <p14:creationId xmlns:p14="http://schemas.microsoft.com/office/powerpoint/2010/main" val="2776045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F853E-8EBD-1A36-ED7F-A53EF11F911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2F6816-87BF-946C-5C78-99F92806D4B8}"/>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Statistics</a:t>
            </a:r>
          </a:p>
        </p:txBody>
      </p:sp>
      <p:sp>
        <p:nvSpPr>
          <p:cNvPr id="2" name="TextBox 1">
            <a:extLst>
              <a:ext uri="{FF2B5EF4-FFF2-40B4-BE49-F238E27FC236}">
                <a16:creationId xmlns:a16="http://schemas.microsoft.com/office/drawing/2014/main" id="{54986E1A-4677-F9F5-8DC5-BFC12EB6B5B8}"/>
              </a:ext>
            </a:extLst>
          </p:cNvPr>
          <p:cNvSpPr txBox="1"/>
          <p:nvPr/>
        </p:nvSpPr>
        <p:spPr>
          <a:xfrm>
            <a:off x="550985" y="1981200"/>
            <a:ext cx="11558953" cy="1754326"/>
          </a:xfrm>
          <a:prstGeom prst="rect">
            <a:avLst/>
          </a:prstGeom>
          <a:noFill/>
        </p:spPr>
        <p:txBody>
          <a:bodyPr wrap="square" rtlCol="0">
            <a:spAutoFit/>
          </a:bodyPr>
          <a:lstStyle/>
          <a:p>
            <a:r>
              <a:rPr lang="en-GB" dirty="0"/>
              <a:t>The major aim of Statistics</a:t>
            </a:r>
          </a:p>
          <a:p>
            <a:endParaRPr lang="en-GB" dirty="0"/>
          </a:p>
          <a:p>
            <a:pPr marL="285750" indent="-285750">
              <a:buFont typeface="Wingdings" panose="05000000000000000000" pitchFamily="2" charset="2"/>
              <a:buChar char="§"/>
            </a:pPr>
            <a:r>
              <a:rPr lang="en-GB" dirty="0"/>
              <a:t>Draw inferences (i.e. make conclusions based on evidence).</a:t>
            </a:r>
          </a:p>
          <a:p>
            <a:pPr marL="285750" indent="-285750">
              <a:buFont typeface="Wingdings" panose="05000000000000000000" pitchFamily="2" charset="2"/>
              <a:buChar char="§"/>
            </a:pPr>
            <a:r>
              <a:rPr lang="en-GB" dirty="0"/>
              <a:t>About the value of parameters in the population of interest.</a:t>
            </a:r>
          </a:p>
          <a:p>
            <a:pPr marL="285750" indent="-285750">
              <a:buFont typeface="Wingdings" panose="05000000000000000000" pitchFamily="2" charset="2"/>
              <a:buChar char="§"/>
            </a:pPr>
            <a:r>
              <a:rPr lang="en-GB" dirty="0"/>
              <a:t>Based upon the observed values of summary statistics from the actual sample obtained.</a:t>
            </a:r>
          </a:p>
          <a:p>
            <a:pPr marL="285750" indent="-285750">
              <a:buFont typeface="Wingdings" panose="05000000000000000000" pitchFamily="2" charset="2"/>
              <a:buChar char="§"/>
            </a:pPr>
            <a:endParaRPr lang="en-GB" dirty="0"/>
          </a:p>
        </p:txBody>
      </p:sp>
    </p:spTree>
    <p:extLst>
      <p:ext uri="{BB962C8B-B14F-4D97-AF65-F5344CB8AC3E}">
        <p14:creationId xmlns:p14="http://schemas.microsoft.com/office/powerpoint/2010/main" val="1494674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C1484C-D1CD-CFE6-7EB5-BA003AFCA5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1B34CC-70B7-0CBF-79A1-2464D83E3FE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600" b="1" dirty="0">
                <a:ln w="0"/>
                <a:solidFill>
                  <a:schemeClr val="bg1"/>
                </a:solidFill>
                <a:effectLst>
                  <a:outerShdw blurRad="38100" dist="19050" dir="2700000" algn="tl" rotWithShape="0">
                    <a:schemeClr val="dk1">
                      <a:alpha val="40000"/>
                    </a:schemeClr>
                  </a:outerShdw>
                </a:effectLst>
              </a:rPr>
              <a:t>What is the confidence interval?</a:t>
            </a:r>
          </a:p>
        </p:txBody>
      </p:sp>
      <p:pic>
        <p:nvPicPr>
          <p:cNvPr id="19" name="Picture 18" descr="A diagram of people's faces">
            <a:extLst>
              <a:ext uri="{FF2B5EF4-FFF2-40B4-BE49-F238E27FC236}">
                <a16:creationId xmlns:a16="http://schemas.microsoft.com/office/drawing/2014/main" id="{6CAB48B4-6E3F-0C38-B61A-358A060D8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2085"/>
            <a:ext cx="7947660" cy="3973830"/>
          </a:xfrm>
          <a:prstGeom prst="rect">
            <a:avLst/>
          </a:prstGeom>
        </p:spPr>
      </p:pic>
    </p:spTree>
    <p:extLst>
      <p:ext uri="{BB962C8B-B14F-4D97-AF65-F5344CB8AC3E}">
        <p14:creationId xmlns:p14="http://schemas.microsoft.com/office/powerpoint/2010/main" val="273295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Age population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p:txBody>
              <a:bodyPr>
                <a:normAutofit fontScale="92500" lnSpcReduction="10000"/>
              </a:bodyPr>
              <a:lstStyle/>
              <a:p>
                <a:r>
                  <a:rPr lang="en-GB" dirty="0"/>
                  <a:t> An appropriate parametric distribution to model the age </a:t>
                </a:r>
                <a:r>
                  <a:rPr lang="en-GB" b="1" dirty="0"/>
                  <a:t>x</a:t>
                </a:r>
                <a:r>
                  <a:rPr lang="en-GB" dirty="0"/>
                  <a:t> of a population is the Log-Normal distribution since age cannot be negative, there are more younger individuals and fewer older individuals (right-skewed distribution with a long tail towards the higher ages). The density distribution of </a:t>
                </a:r>
                <a:r>
                  <a:rPr lang="en-GB" b="1" dirty="0"/>
                  <a:t>x </a:t>
                </a:r>
                <a:r>
                  <a:rPr lang="en-GB" dirty="0"/>
                  <a:t>with parameters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and </a:t>
                </a:r>
                <a14:m>
                  <m:oMath xmlns:m="http://schemas.openxmlformats.org/officeDocument/2006/math">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oMath>
                </a14:m>
                <a:r>
                  <a:rPr lang="en-GB" dirty="0"/>
                  <a:t> is</a:t>
                </a:r>
              </a:p>
              <a:p>
                <a:pPr marL="457200" lvl="1" indent="0">
                  <a:buNone/>
                </a:pPr>
                <a:r>
                  <a:rPr lang="en-GB" b="0" dirty="0"/>
                  <a:t>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𝑥</m:t>
                        </m:r>
                        <m:r>
                          <a:rPr lang="en-GB" b="1" i="1" smtClean="0">
                            <a:latin typeface="Cambria Math" panose="02040503050406030204" pitchFamily="18" charset="0"/>
                            <a:ea typeface="Cambria Math" panose="02040503050406030204" pitchFamily="18" charset="0"/>
                          </a:rPr>
                          <m:t>𝝈</m:t>
                        </m:r>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e>
                        </m:rad>
                      </m:den>
                    </m:f>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r>
                                          <m:rPr>
                                            <m:sty m:val="p"/>
                                          </m:rPr>
                                          <a:rPr lang="en-GB" i="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𝒖</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den>
                            </m:f>
                          </m:e>
                        </m:d>
                      </m:sup>
                    </m:sSup>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&gt;</m:t>
                    </m:r>
                    <m:r>
                      <a:rPr lang="en-GB" b="0" i="1" smtClean="0">
                        <a:latin typeface="Cambria Math" panose="02040503050406030204" pitchFamily="18" charset="0"/>
                        <a:ea typeface="Cambria Math" panose="02040503050406030204" pitchFamily="18" charset="0"/>
                      </a:rPr>
                      <m:t>0</m:t>
                    </m:r>
                  </m:oMath>
                </a14:m>
                <a:endParaRPr lang="en-GB" b="0" dirty="0">
                  <a:ea typeface="Cambria Math" panose="02040503050406030204" pitchFamily="18" charset="0"/>
                </a:endParaRPr>
              </a:p>
              <a:p>
                <a:pPr marL="457200" lvl="1" indent="0">
                  <a:buNone/>
                </a:pPr>
                <a:r>
                  <a:rPr lang="en-GB" dirty="0"/>
                  <a:t>where </a:t>
                </a:r>
              </a:p>
              <a:p>
                <a:pPr marL="457200" lvl="1" indent="0">
                  <a:buNone/>
                </a:pP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The mean of the natural logarithm of the variable age.</a:t>
                </a:r>
              </a:p>
              <a:p>
                <a:pPr marL="457200" lvl="1" indent="0">
                  <a:buNone/>
                </a:pPr>
                <a14:m>
                  <m:oMath xmlns:m="http://schemas.openxmlformats.org/officeDocument/2006/math">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oMath>
                </a14:m>
                <a:r>
                  <a:rPr lang="en-GB" dirty="0"/>
                  <a:t>: The variance of the natural logarithm of the variable age.</a:t>
                </a:r>
              </a:p>
              <a:p>
                <a:pPr marL="457200" lvl="1" indent="0">
                  <a:buNone/>
                </a:pPr>
                <a:endParaRPr lang="en-GB" dirty="0"/>
              </a:p>
              <a:p>
                <a:pPr marL="457200" lvl="1" indent="0">
                  <a:buNone/>
                </a:pPr>
                <a:r>
                  <a:rPr lang="en-GB" dirty="0"/>
                  <a:t>Let’s assume that we know </a:t>
                </a:r>
                <a14:m>
                  <m:oMath xmlns:m="http://schemas.openxmlformats.org/officeDocument/2006/math">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r>
                      <a:rPr lang="en-GB" b="1" i="1">
                        <a:latin typeface="Cambria Math" panose="02040503050406030204" pitchFamily="18" charset="0"/>
                        <a:ea typeface="Cambria Math" panose="02040503050406030204" pitchFamily="18" charset="0"/>
                      </a:rPr>
                      <m:t> </m:t>
                    </m:r>
                    <m:r>
                      <a:rPr lang="en-GB" b="1" i="1" smtClean="0">
                        <a:latin typeface="Cambria Math" panose="02040503050406030204" pitchFamily="18" charset="0"/>
                        <a:ea typeface="Cambria Math" panose="02040503050406030204" pitchFamily="18" charset="0"/>
                      </a:rPr>
                      <m:t>, </m:t>
                    </m:r>
                  </m:oMath>
                </a14:m>
                <a:r>
                  <a:rPr lang="en-GB" dirty="0"/>
                  <a:t>we might be interested in estimating the parameter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blipFill>
                <a:blip r:embed="rId3"/>
                <a:stretch>
                  <a:fillRect l="-115" t="-951"/>
                </a:stretch>
              </a:blipFill>
            </p:spPr>
            <p:txBody>
              <a:bodyPr/>
              <a:lstStyle/>
              <a:p>
                <a:r>
                  <a:rPr lang="en-GB">
                    <a:noFill/>
                  </a:rPr>
                  <a:t> </a:t>
                </a:r>
              </a:p>
            </p:txBody>
          </p:sp>
        </mc:Fallback>
      </mc:AlternateContent>
    </p:spTree>
    <p:extLst>
      <p:ext uri="{BB962C8B-B14F-4D97-AF65-F5344CB8AC3E}">
        <p14:creationId xmlns:p14="http://schemas.microsoft.com/office/powerpoint/2010/main" val="3260034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MLE estimates for </a:t>
            </a:r>
            <a:r>
              <a:rPr lang="en-GB" sz="3600" dirty="0"/>
              <a:t>μ and σ</a:t>
            </a:r>
            <a:endParaRPr lang="en-GB" sz="3600" b="1" dirty="0">
              <a:ln w="0"/>
              <a:solidFill>
                <a:schemeClr val="bg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p:txBody>
              <a:bodyPr>
                <a:normAutofit/>
              </a:bodyPr>
              <a:lstStyle/>
              <a:p>
                <a:r>
                  <a:rPr lang="en-GB" dirty="0"/>
                  <a:t>If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Log</m:t>
                    </m:r>
                    <m:r>
                      <a:rPr lang="en-GB" b="0" i="0" smtClean="0">
                        <a:latin typeface="Cambria Math" panose="02040503050406030204" pitchFamily="18" charset="0"/>
                        <a:ea typeface="Cambria Math" panose="02040503050406030204" pitchFamily="18" charset="0"/>
                      </a:rPr>
                      <m:t>−</m:t>
                    </m:r>
                    <m:r>
                      <m:rPr>
                        <m:sty m:val="p"/>
                      </m:rPr>
                      <a:rPr lang="en-GB" b="0" i="0" smtClean="0">
                        <a:latin typeface="Cambria Math" panose="02040503050406030204" pitchFamily="18" charset="0"/>
                        <a:ea typeface="Cambria Math" panose="02040503050406030204" pitchFamily="18" charset="0"/>
                      </a:rPr>
                      <m:t>Normal</m:t>
                    </m:r>
                    <m:r>
                      <a:rPr lang="en-GB" i="1">
                        <a:latin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r>
                      <a:rPr lang="en-GB" i="1">
                        <a:latin typeface="Cambria Math" panose="02040503050406030204" pitchFamily="18" charset="0"/>
                      </a:rPr>
                      <m:t>)</m:t>
                    </m:r>
                  </m:oMath>
                </a14:m>
                <a:r>
                  <a:rPr lang="en-GB" dirty="0"/>
                  <a:t>  then </a:t>
                </a:r>
                <a14:m>
                  <m:oMath xmlns:m="http://schemas.openxmlformats.org/officeDocument/2006/math">
                    <m:r>
                      <m:rPr>
                        <m:sty m:val="p"/>
                      </m:rPr>
                      <a:rPr lang="en-GB" b="0" i="0" smtClean="0">
                        <a:latin typeface="Cambria Math" panose="02040503050406030204" pitchFamily="18" charset="0"/>
                      </a:rPr>
                      <m:t>Y</m:t>
                    </m:r>
                    <m:r>
                      <a:rPr lang="en-GB" b="0" i="0" smtClean="0">
                        <a:latin typeface="Cambria Math" panose="02040503050406030204" pitchFamily="18" charset="0"/>
                      </a:rPr>
                      <m:t>=</m:t>
                    </m:r>
                    <m:r>
                      <m:rPr>
                        <m:sty m:val="p"/>
                      </m:rPr>
                      <a:rPr lang="en-GB" b="0" i="0" smtClean="0">
                        <a:latin typeface="Cambria Math" panose="02040503050406030204" pitchFamily="18" charset="0"/>
                      </a:rPr>
                      <m:t>ln</m:t>
                    </m:r>
                    <m:r>
                      <a:rPr lang="en-GB" b="0" i="0" smtClean="0">
                        <a:latin typeface="Cambria Math" panose="02040503050406030204" pitchFamily="18" charset="0"/>
                      </a:rPr>
                      <m:t>(</m:t>
                    </m:r>
                    <m:r>
                      <a:rPr lang="en-GB" i="1" smtClean="0">
                        <a:latin typeface="Cambria Math" panose="02040503050406030204" pitchFamily="18" charset="0"/>
                      </a:rPr>
                      <m:t>𝑋</m:t>
                    </m:r>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N</m:t>
                    </m:r>
                    <m:r>
                      <a:rPr lang="en-GB" i="1">
                        <a:latin typeface="Cambria Math" panose="02040503050406030204" pitchFamily="18" charset="0"/>
                      </a:rPr>
                      <m:t>⁡(</m:t>
                    </m:r>
                    <m:r>
                      <a:rPr lang="en-GB" b="1" i="1">
                        <a:latin typeface="Cambria Math" panose="02040503050406030204" pitchFamily="18" charset="0"/>
                        <a:ea typeface="Cambria Math" panose="02040503050406030204" pitchFamily="18" charset="0"/>
                      </a:rPr>
                      <m:t>𝝁</m:t>
                    </m:r>
                    <m:r>
                      <a:rPr lang="en-GB" i="1">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r>
                      <a:rPr lang="en-GB" i="1">
                        <a:latin typeface="Cambria Math" panose="02040503050406030204" pitchFamily="18" charset="0"/>
                      </a:rPr>
                      <m:t>)</m:t>
                    </m:r>
                  </m:oMath>
                </a14:m>
                <a:endParaRPr lang="en-GB" dirty="0"/>
              </a:p>
              <a:p>
                <a:r>
                  <a:rPr lang="en-GB" dirty="0"/>
                  <a:t>The likelihood  function is</a:t>
                </a:r>
              </a:p>
              <a:p>
                <a:pPr marL="457200" lvl="1" indent="0">
                  <a:buNone/>
                </a:pPr>
                <a:r>
                  <a:rPr lang="en-GB" b="0" dirty="0"/>
                  <a:t>		</a:t>
                </a:r>
                <a14:m>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𝑛</m:t>
                            </m:r>
                          </m:sub>
                        </m:sSub>
                      </m:e>
                    </m:d>
                    <m:r>
                      <a:rPr lang="en-GB" b="0" i="1" smtClean="0">
                        <a:latin typeface="Cambria Math" panose="02040503050406030204" pitchFamily="18" charset="0"/>
                        <a:ea typeface="Cambria Math" panose="02040503050406030204" pitchFamily="18" charset="0"/>
                      </a:rPr>
                      <m:t>=</m:t>
                    </m:r>
                    <m:nary>
                      <m:naryPr>
                        <m:chr m:val="∏"/>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1" i="1" smtClean="0">
                                    <a:latin typeface="Cambria Math" panose="02040503050406030204" pitchFamily="18" charset="0"/>
                                    <a:ea typeface="Cambria Math" panose="02040503050406030204" pitchFamily="18" charset="0"/>
                                  </a:rPr>
                                  <m:t>𝝈</m:t>
                                </m:r>
                              </m:e>
                            </m:rad>
                          </m:den>
                        </m:f>
                      </m:e>
                    </m:nary>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𝒖</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den>
                            </m:f>
                          </m:e>
                        </m:d>
                      </m:sup>
                    </m:sSup>
                  </m:oMath>
                </a14:m>
                <a:endParaRPr lang="en-GB" b="0" dirty="0">
                  <a:ea typeface="Cambria Math" panose="02040503050406030204" pitchFamily="18" charset="0"/>
                </a:endParaRPr>
              </a:p>
              <a:p>
                <a:pPr marL="457200" lvl="1" indent="0">
                  <a:buNone/>
                </a:pPr>
                <a:r>
                  <a:rPr lang="en-GB" dirty="0"/>
                  <a:t>where the MLE for the parameter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r>
                      <a:rPr lang="en-GB" b="1" i="1" smtClean="0">
                        <a:latin typeface="Cambria Math" panose="02040503050406030204" pitchFamily="18" charset="0"/>
                        <a:ea typeface="Cambria Math" panose="02040503050406030204" pitchFamily="18" charset="0"/>
                      </a:rPr>
                      <m:t> </m:t>
                    </m:r>
                  </m:oMath>
                </a14:m>
                <a:r>
                  <a:rPr lang="en-GB" dirty="0"/>
                  <a:t>of the Log-Normal distribution is:</a:t>
                </a:r>
              </a:p>
              <a:p>
                <a:pPr marL="457200" lvl="1" indent="0">
                  <a:buNone/>
                </a:pPr>
                <a14:m>
                  <m:oMathPara xmlns:m="http://schemas.openxmlformats.org/officeDocument/2006/math">
                    <m:oMathParaPr>
                      <m:jc m:val="centerGroup"/>
                    </m:oMathParaPr>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𝑛</m:t>
                          </m:r>
                        </m:den>
                      </m:f>
                      <m:nary>
                        <m:naryPr>
                          <m:chr m:val="∑"/>
                          <m:ctrlPr>
                            <a:rPr lang="en-GB"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e>
                      </m:nary>
                    </m:oMath>
                  </m:oMathPara>
                </a14:m>
                <a:endParaRPr lang="en-GB"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blipFill>
                <a:blip r:embed="rId3"/>
                <a:stretch>
                  <a:fillRect l="-172" t="-158"/>
                </a:stretch>
              </a:blipFill>
            </p:spPr>
            <p:txBody>
              <a:bodyPr/>
              <a:lstStyle/>
              <a:p>
                <a:r>
                  <a:rPr lang="en-GB">
                    <a:noFill/>
                  </a:rPr>
                  <a:t> </a:t>
                </a:r>
              </a:p>
            </p:txBody>
          </p:sp>
        </mc:Fallback>
      </mc:AlternateContent>
    </p:spTree>
    <p:extLst>
      <p:ext uri="{BB962C8B-B14F-4D97-AF65-F5344CB8AC3E}">
        <p14:creationId xmlns:p14="http://schemas.microsoft.com/office/powerpoint/2010/main" val="2068683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The invariance principle, relative likelihood and 		log-	likelihood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77500" lnSpcReduction="20000"/>
              </a:bodyPr>
              <a:lstStyle/>
              <a:p>
                <a:pPr marL="0" indent="0">
                  <a:buNone/>
                </a:pPr>
                <a:r>
                  <a:rPr lang="en-GB" dirty="0"/>
                  <a:t>If we are interested in a function </a:t>
                </a:r>
              </a:p>
              <a:p>
                <a:pPr marL="0" indent="0">
                  <a:buNone/>
                </a:pPr>
                <a:endParaRPr lang="en-GB" dirty="0"/>
              </a:p>
              <a:p>
                <a:pPr marL="457200" lvl="1" indent="0">
                  <a:buNone/>
                </a:pPr>
                <a:r>
                  <a:rPr lang="en-GB" dirty="0"/>
                  <a:t>				 </a:t>
                </a:r>
                <a14:m>
                  <m:oMath xmlns:m="http://schemas.openxmlformats.org/officeDocument/2006/math">
                    <m:r>
                      <a:rPr lang="en-GB" sz="2100" b="1" i="1" smtClean="0">
                        <a:latin typeface="Cambria Math" panose="02040503050406030204" pitchFamily="18" charset="0"/>
                        <a:ea typeface="Cambria Math" panose="02040503050406030204" pitchFamily="18" charset="0"/>
                      </a:rPr>
                      <m:t>𝛉</m:t>
                    </m:r>
                    <m:r>
                      <a:rPr lang="en-GB" sz="2100" b="0" i="0" smtClean="0">
                        <a:latin typeface="Cambria Math" panose="02040503050406030204" pitchFamily="18" charset="0"/>
                      </a:rPr>
                      <m:t>=</m:t>
                    </m:r>
                    <m:r>
                      <m:rPr>
                        <m:sty m:val="p"/>
                      </m:rPr>
                      <a:rPr lang="en-GB" sz="2100" b="0" i="0" smtClean="0">
                        <a:latin typeface="Cambria Math" panose="02040503050406030204" pitchFamily="18" charset="0"/>
                      </a:rPr>
                      <m:t>g</m:t>
                    </m:r>
                    <m:r>
                      <a:rPr lang="en-GB" sz="2100" b="0" i="0" smtClean="0">
                        <a:latin typeface="Cambria Math" panose="02040503050406030204" pitchFamily="18" charset="0"/>
                      </a:rPr>
                      <m:t>(</m:t>
                    </m:r>
                    <m:r>
                      <a:rPr lang="en-GB" sz="2100" b="1" i="1" smtClean="0">
                        <a:latin typeface="Cambria Math" panose="02040503050406030204" pitchFamily="18" charset="0"/>
                        <a:ea typeface="Cambria Math" panose="02040503050406030204" pitchFamily="18" charset="0"/>
                      </a:rPr>
                      <m:t>𝒑</m:t>
                    </m:r>
                    <m:r>
                      <a:rPr lang="en-GB" sz="2100" b="0" i="0" smtClean="0">
                        <a:latin typeface="Cambria Math" panose="02040503050406030204" pitchFamily="18" charset="0"/>
                      </a:rPr>
                      <m:t>)</m:t>
                    </m:r>
                  </m:oMath>
                </a14:m>
                <a:r>
                  <a:rPr lang="en-GB" sz="2100" dirty="0"/>
                  <a:t> </a:t>
                </a:r>
              </a:p>
              <a:p>
                <a:pPr marL="0" indent="0">
                  <a:buNone/>
                </a:pPr>
                <a:r>
                  <a:rPr lang="en-GB" dirty="0"/>
                  <a:t>of a parameter </a:t>
                </a:r>
                <a14:m>
                  <m:oMath xmlns:m="http://schemas.openxmlformats.org/officeDocument/2006/math">
                    <m:r>
                      <a:rPr lang="en-GB" b="1" i="1">
                        <a:latin typeface="Cambria Math" panose="02040503050406030204" pitchFamily="18" charset="0"/>
                        <a:ea typeface="Cambria Math" panose="02040503050406030204" pitchFamily="18" charset="0"/>
                      </a:rPr>
                      <m:t>𝒑</m:t>
                    </m:r>
                  </m:oMath>
                </a14:m>
                <a:r>
                  <a:rPr lang="en-GB" dirty="0"/>
                  <a:t>, we have the maximum likelihood estimator </a:t>
                </a:r>
                <a14:m>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smtClean="0">
                            <a:latin typeface="Cambria Math" panose="02040503050406030204" pitchFamily="18" charset="0"/>
                            <a:ea typeface="Cambria Math" panose="02040503050406030204" pitchFamily="18" charset="0"/>
                          </a:rPr>
                          <m:t>𝒑</m:t>
                        </m:r>
                      </m:e>
                    </m:acc>
                  </m:oMath>
                </a14:m>
                <a:r>
                  <a:rPr lang="en-GB" dirty="0"/>
                  <a:t> of </a:t>
                </a:r>
                <a14:m>
                  <m:oMath xmlns:m="http://schemas.openxmlformats.org/officeDocument/2006/math">
                    <m:r>
                      <a:rPr lang="en-GB" b="1" i="1" smtClean="0">
                        <a:latin typeface="Cambria Math" panose="02040503050406030204" pitchFamily="18" charset="0"/>
                        <a:ea typeface="Cambria Math" panose="02040503050406030204" pitchFamily="18" charset="0"/>
                      </a:rPr>
                      <m:t>𝒑</m:t>
                    </m:r>
                  </m:oMath>
                </a14:m>
                <a:r>
                  <a:rPr lang="en-GB" dirty="0"/>
                  <a:t>, then is the maximum likelihood estimator of </a:t>
                </a:r>
                <a14:m>
                  <m:oMath xmlns:m="http://schemas.openxmlformats.org/officeDocument/2006/math">
                    <m:r>
                      <a:rPr lang="en-GB" b="1" i="1" smtClean="0">
                        <a:latin typeface="Cambria Math" panose="02040503050406030204" pitchFamily="18" charset="0"/>
                        <a:ea typeface="Cambria Math" panose="02040503050406030204" pitchFamily="18" charset="0"/>
                      </a:rPr>
                      <m:t>𝜽</m:t>
                    </m:r>
                  </m:oMath>
                </a14:m>
                <a:r>
                  <a:rPr lang="en-GB" dirty="0"/>
                  <a:t> is</a:t>
                </a:r>
              </a:p>
              <a:p>
                <a:pPr marL="0" indent="0">
                  <a:buNone/>
                </a:pPr>
                <a:r>
                  <a:rPr lang="en-GB" dirty="0"/>
                  <a:t>				 </a:t>
                </a:r>
                <a14:m>
                  <m:oMath xmlns:m="http://schemas.openxmlformats.org/officeDocument/2006/math">
                    <m:acc>
                      <m:accPr>
                        <m:chr m:val="̂"/>
                        <m:ctrlPr>
                          <a:rPr lang="en-GB" b="1"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a:latin typeface="Cambria Math" panose="02040503050406030204" pitchFamily="18" charset="0"/>
                      </a:rPr>
                      <m:t>=</m:t>
                    </m:r>
                    <m:r>
                      <m:rPr>
                        <m:sty m:val="p"/>
                      </m:rPr>
                      <a:rPr lang="en-GB">
                        <a:latin typeface="Cambria Math" panose="02040503050406030204" pitchFamily="18" charset="0"/>
                      </a:rPr>
                      <m:t>g</m:t>
                    </m:r>
                    <m:r>
                      <a:rPr lang="en-GB">
                        <a:latin typeface="Cambria Math" panose="02040503050406030204" pitchFamily="18" charset="0"/>
                      </a:rPr>
                      <m:t>(</m:t>
                    </m:r>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𝒑</m:t>
                        </m:r>
                      </m:e>
                    </m:acc>
                    <m:r>
                      <a:rPr lang="en-GB">
                        <a:latin typeface="Cambria Math" panose="02040503050406030204" pitchFamily="18" charset="0"/>
                      </a:rPr>
                      <m:t>)</m:t>
                    </m:r>
                  </m:oMath>
                </a14:m>
                <a:endParaRPr lang="en-GB" dirty="0"/>
              </a:p>
              <a:p>
                <a:pPr marL="0" indent="0">
                  <a:buNone/>
                </a:pPr>
                <a:r>
                  <a:rPr lang="en-GB" dirty="0"/>
                  <a:t>The relative likelihood function </a:t>
                </a:r>
                <a14:m>
                  <m:oMath xmlns:m="http://schemas.openxmlformats.org/officeDocument/2006/math">
                    <m:r>
                      <m:rPr>
                        <m:sty m:val="p"/>
                      </m:rPr>
                      <a:rPr lang="en-GB">
                        <a:latin typeface="Cambria Math" panose="02040503050406030204" pitchFamily="18" charset="0"/>
                        <a:ea typeface="Cambria Math" panose="02040503050406030204" pitchFamily="18" charset="0"/>
                      </a:rPr>
                      <m:t>R</m:t>
                    </m:r>
                    <m:r>
                      <a:rPr lang="en-GB" b="0" i="0"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𝜽</m:t>
                    </m:r>
                    <m:r>
                      <a:rPr lang="en-GB" b="1" i="1" smtClean="0">
                        <a:latin typeface="Cambria Math" panose="02040503050406030204" pitchFamily="18" charset="0"/>
                        <a:ea typeface="Cambria Math" panose="02040503050406030204" pitchFamily="18" charset="0"/>
                      </a:rPr>
                      <m:t>)</m:t>
                    </m:r>
                  </m:oMath>
                </a14:m>
                <a:r>
                  <a:rPr lang="en-GB" dirty="0"/>
                  <a:t>is </a:t>
                </a:r>
              </a:p>
              <a:p>
                <a:pPr marL="457200" lvl="1" indent="0">
                  <a:buNone/>
                </a:pPr>
                <a:r>
                  <a:rPr lang="en-GB" b="0" dirty="0"/>
                  <a:t>		</a:t>
                </a:r>
                <a14:m>
                  <m:oMath xmlns:m="http://schemas.openxmlformats.org/officeDocument/2006/math">
                    <m:r>
                      <a:rPr lang="en-GB" b="0" i="1" smtClean="0">
                        <a:latin typeface="Cambria Math" panose="02040503050406030204" pitchFamily="18" charset="0"/>
                      </a:rPr>
                      <m:t>𝑅</m:t>
                    </m:r>
                    <m:d>
                      <m:dPr>
                        <m:ctrlPr>
                          <a:rPr lang="en-GB" b="0" i="1" smtClean="0">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𝐿</m:t>
                        </m:r>
                        <m:r>
                          <a:rPr lang="en-GB" b="0" i="1" smtClean="0">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𝜽</m:t>
                        </m:r>
                        <m:r>
                          <a:rPr lang="en-GB" b="0" i="1" smtClean="0">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𝐿</m:t>
                        </m:r>
                        <m:r>
                          <a:rPr lang="en-GB" b="0" i="1" smtClean="0">
                            <a:latin typeface="Cambria Math" panose="02040503050406030204" pitchFamily="18" charset="0"/>
                            <a:ea typeface="Cambria Math" panose="02040503050406030204" pitchFamily="18" charset="0"/>
                          </a:rPr>
                          <m:t>(</m:t>
                        </m:r>
                        <m:acc>
                          <m:accPr>
                            <m:chr m:val="̂"/>
                            <m:ctrlPr>
                              <a:rPr lang="en-GB" b="0"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den>
                    </m:f>
                  </m:oMath>
                </a14:m>
                <a:endParaRPr lang="en-GB" dirty="0"/>
              </a:p>
              <a:p>
                <a:pPr marL="0" indent="0">
                  <a:buNone/>
                </a:pPr>
                <a:r>
                  <a:rPr lang="en-GB" dirty="0"/>
                  <a:t>The relative log-likelihood function </a:t>
                </a:r>
                <a14:m>
                  <m:oMath xmlns:m="http://schemas.openxmlformats.org/officeDocument/2006/math">
                    <m:r>
                      <m:rPr>
                        <m:sty m:val="p"/>
                      </m:rPr>
                      <a:rPr lang="en-GB" dirty="0">
                        <a:latin typeface="Cambria Math" panose="02040503050406030204" pitchFamily="18" charset="0"/>
                        <a:ea typeface="Cambria Math" panose="02040503050406030204" pitchFamily="18" charset="0"/>
                      </a:rPr>
                      <m:t>r</m:t>
                    </m:r>
                    <m:d>
                      <m:dPr>
                        <m:ctrlPr>
                          <a:rPr lang="en-GB" b="0" i="1" smtClean="0">
                            <a:latin typeface="Cambria Math" panose="02040503050406030204" pitchFamily="18" charset="0"/>
                            <a:ea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𝜽</m:t>
                        </m:r>
                      </m:e>
                    </m:d>
                    <m:r>
                      <a:rPr lang="en-GB" b="1" i="1" smtClean="0">
                        <a:latin typeface="Cambria Math" panose="02040503050406030204" pitchFamily="18" charset="0"/>
                        <a:ea typeface="Cambria Math" panose="02040503050406030204" pitchFamily="18" charset="0"/>
                      </a:rPr>
                      <m:t> </m:t>
                    </m:r>
                  </m:oMath>
                </a14:m>
                <a:r>
                  <a:rPr lang="en-GB" dirty="0"/>
                  <a:t>is </a:t>
                </a:r>
              </a:p>
              <a:p>
                <a:pPr marL="457200" lvl="1" indent="0">
                  <a:buNone/>
                </a:pPr>
                <a:r>
                  <a:rPr lang="en-GB" b="0" dirty="0"/>
                  <a:t>		r</a:t>
                </a:r>
                <a14:m>
                  <m:oMath xmlns:m="http://schemas.openxmlformats.org/officeDocument/2006/math">
                    <m:d>
                      <m:dPr>
                        <m:ctrlPr>
                          <a:rPr lang="en-GB" b="0" i="1" smtClean="0">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𝑙𝑛</m:t>
                    </m:r>
                    <m:d>
                      <m:dPr>
                        <m:ctrlPr>
                          <a:rPr lang="en-GB" b="0" i="1" smtClean="0">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𝐿</m:t>
                            </m:r>
                            <m:r>
                              <a:rPr lang="en-GB"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num>
                          <m:den>
                            <m:r>
                              <a:rPr lang="en-GB" b="0" i="1" smtClean="0">
                                <a:latin typeface="Cambria Math" panose="02040503050406030204" pitchFamily="18" charset="0"/>
                                <a:ea typeface="Cambria Math" panose="02040503050406030204" pitchFamily="18" charset="0"/>
                              </a:rPr>
                              <m:t>𝐿</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i="1">
                                <a:latin typeface="Cambria Math" panose="02040503050406030204" pitchFamily="18" charset="0"/>
                                <a:ea typeface="Cambria Math" panose="02040503050406030204" pitchFamily="18" charset="0"/>
                              </a:rPr>
                              <m:t>)</m:t>
                            </m:r>
                          </m:den>
                        </m:f>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𝑙</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i="1">
                        <a:latin typeface="Cambria Math" panose="02040503050406030204" pitchFamily="18" charset="0"/>
                        <a:ea typeface="Cambria Math" panose="02040503050406030204" pitchFamily="18" charset="0"/>
                      </a:rPr>
                      <m:t>)</m:t>
                    </m:r>
                  </m:oMath>
                </a14:m>
                <a:endParaRPr lang="en-GB" b="0" dirty="0">
                  <a:ea typeface="Cambria Math" panose="02040503050406030204" pitchFamily="18" charset="0"/>
                </a:endParaRPr>
              </a:p>
              <a:p>
                <a:pPr marL="0" indent="0">
                  <a:buNone/>
                </a:pPr>
                <a:r>
                  <a:rPr lang="en-GB" b="0" dirty="0">
                    <a:ea typeface="Cambria Math" panose="02040503050406030204" pitchFamily="18" charset="0"/>
                  </a:rPr>
                  <a:t>Also, it might be interesting to estimate an interval for </a:t>
                </a:r>
                <a14:m>
                  <m:oMath xmlns:m="http://schemas.openxmlformats.org/officeDocument/2006/math">
                    <m:r>
                      <a:rPr lang="en-GB" sz="2000" b="1" i="1" smtClean="0">
                        <a:latin typeface="Cambria Math" panose="02040503050406030204" pitchFamily="18" charset="0"/>
                        <a:ea typeface="Cambria Math" panose="02040503050406030204" pitchFamily="18" charset="0"/>
                      </a:rPr>
                      <m:t>𝛉</m:t>
                    </m:r>
                  </m:oMath>
                </a14:m>
                <a:r>
                  <a:rPr lang="en-GB" b="0" dirty="0">
                    <a:ea typeface="Cambria Math" panose="02040503050406030204" pitchFamily="18" charset="0"/>
                  </a:rPr>
                  <a:t> </a:t>
                </a:r>
              </a:p>
              <a:p>
                <a:pPr marL="457200" lvl="1" indent="0">
                  <a:buNone/>
                </a:pPr>
                <a:endParaRPr lang="en-GB" dirty="0">
                  <a:ea typeface="Cambria Math" panose="02040503050406030204" pitchFamily="18" charset="0"/>
                </a:endParaRPr>
              </a:p>
              <a:p>
                <a:pPr marL="457200" lvl="1" indent="0">
                  <a:buNone/>
                </a:pPr>
                <a:endParaRPr lang="en-GB" b="0" dirty="0">
                  <a:ea typeface="Cambria Math" panose="02040503050406030204" pitchFamily="18" charset="0"/>
                </a:endParaRPr>
              </a:p>
              <a:p>
                <a:pPr marL="457200" lvl="1" indent="0">
                  <a:buNone/>
                </a:pPr>
                <a:endParaRPr lang="en-GB"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3"/>
                <a:stretch>
                  <a:fillRect l="-344" t="-475"/>
                </a:stretch>
              </a:blipFill>
            </p:spPr>
            <p:txBody>
              <a:bodyPr/>
              <a:lstStyle/>
              <a:p>
                <a:r>
                  <a:rPr lang="en-GB">
                    <a:noFill/>
                  </a:rPr>
                  <a:t> </a:t>
                </a:r>
              </a:p>
            </p:txBody>
          </p:sp>
        </mc:Fallback>
      </mc:AlternateContent>
    </p:spTree>
    <p:extLst>
      <p:ext uri="{BB962C8B-B14F-4D97-AF65-F5344CB8AC3E}">
        <p14:creationId xmlns:p14="http://schemas.microsoft.com/office/powerpoint/2010/main" val="1635190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Wilks 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62500" lnSpcReduction="20000"/>
              </a:bodyPr>
              <a:lstStyle/>
              <a:p>
                <a:pPr marL="0" indent="0">
                  <a:buNone/>
                </a:pPr>
                <a:r>
                  <a:rPr lang="en-GB" dirty="0"/>
                  <a:t>A confidence interval comes from the result that </a:t>
                </a:r>
              </a:p>
              <a:p>
                <a:pPr marL="0" indent="0">
                  <a:buNone/>
                </a:pPr>
                <a:endParaRPr lang="en-GB" dirty="0"/>
              </a:p>
              <a:p>
                <a:pPr marL="457200" lvl="1" indent="0">
                  <a:buNone/>
                </a:pPr>
                <a:r>
                  <a:rPr lang="en-GB" dirty="0"/>
                  <a:t>				 </a:t>
                </a:r>
                <a14:m>
                  <m:oMath xmlns:m="http://schemas.openxmlformats.org/officeDocument/2006/math">
                    <m:r>
                      <m:rPr>
                        <m:sty m:val="p"/>
                      </m:rPr>
                      <a:rPr lang="en-GB" sz="2100" b="0" i="0" smtClean="0">
                        <a:latin typeface="Cambria Math" panose="02040503050406030204" pitchFamily="18" charset="0"/>
                        <a:ea typeface="Cambria Math" panose="02040503050406030204" pitchFamily="18" charset="0"/>
                      </a:rPr>
                      <m:t>P</m:t>
                    </m:r>
                    <m:d>
                      <m:dPr>
                        <m:begChr m:val="{"/>
                        <m:endChr m:val="}"/>
                        <m:ctrlPr>
                          <a:rPr lang="en-GB" sz="2100" b="0" i="1" smtClean="0">
                            <a:latin typeface="Cambria Math" panose="02040503050406030204" pitchFamily="18" charset="0"/>
                            <a:ea typeface="Cambria Math" panose="02040503050406030204" pitchFamily="18" charset="0"/>
                          </a:rPr>
                        </m:ctrlPr>
                      </m:dPr>
                      <m:e>
                        <m:r>
                          <a:rPr lang="en-GB" sz="2100" b="0" i="1" smtClean="0">
                            <a:latin typeface="Cambria Math" panose="02040503050406030204" pitchFamily="18" charset="0"/>
                            <a:ea typeface="Cambria Math" panose="02040503050406030204" pitchFamily="18" charset="0"/>
                          </a:rPr>
                          <m:t>2</m:t>
                        </m:r>
                        <m:d>
                          <m:dPr>
                            <m:begChr m:val="["/>
                            <m:endChr m:val="]"/>
                            <m:ctrlPr>
                              <a:rPr lang="en-GB" sz="2100" b="0" i="1" smtClean="0">
                                <a:latin typeface="Cambria Math" panose="02040503050406030204" pitchFamily="18" charset="0"/>
                                <a:ea typeface="Cambria Math" panose="02040503050406030204" pitchFamily="18" charset="0"/>
                              </a:rPr>
                            </m:ctrlPr>
                          </m:dPr>
                          <m:e>
                            <m:r>
                              <a:rPr lang="en-GB" sz="2400" i="1">
                                <a:latin typeface="Cambria Math" panose="02040503050406030204" pitchFamily="18" charset="0"/>
                                <a:ea typeface="Cambria Math" panose="02040503050406030204" pitchFamily="18" charset="0"/>
                              </a:rPr>
                              <m:t>𝑙</m:t>
                            </m:r>
                            <m:r>
                              <a:rPr lang="en-GB" sz="2400" b="0" i="1" smtClean="0">
                                <a:latin typeface="Cambria Math" panose="02040503050406030204" pitchFamily="18" charset="0"/>
                                <a:ea typeface="Cambria Math" panose="02040503050406030204" pitchFamily="18" charset="0"/>
                              </a:rPr>
                              <m:t>(</m:t>
                            </m:r>
                            <m:acc>
                              <m:accPr>
                                <m:chr m:val="̂"/>
                                <m:ctrlPr>
                                  <a:rPr lang="en-GB" sz="2400" i="1">
                                    <a:latin typeface="Cambria Math" panose="02040503050406030204" pitchFamily="18" charset="0"/>
                                    <a:ea typeface="Cambria Math" panose="02040503050406030204" pitchFamily="18" charset="0"/>
                                  </a:rPr>
                                </m:ctrlPr>
                              </m:accPr>
                              <m:e>
                                <m:r>
                                  <a:rPr lang="en-GB" sz="2400" b="1" i="1">
                                    <a:latin typeface="Cambria Math" panose="02040503050406030204" pitchFamily="18" charset="0"/>
                                    <a:ea typeface="Cambria Math" panose="02040503050406030204" pitchFamily="18" charset="0"/>
                                  </a:rPr>
                                  <m:t>𝜽</m:t>
                                </m:r>
                              </m:e>
                            </m:acc>
                            <m:r>
                              <a:rPr lang="en-GB" sz="2400" b="0" i="1" smtClean="0">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𝑙</m:t>
                            </m:r>
                            <m:r>
                              <a:rPr lang="en-GB" sz="2400" i="1">
                                <a:latin typeface="Cambria Math" panose="02040503050406030204" pitchFamily="18" charset="0"/>
                                <a:ea typeface="Cambria Math" panose="02040503050406030204" pitchFamily="18" charset="0"/>
                              </a:rPr>
                              <m:t>(</m:t>
                            </m:r>
                            <m:r>
                              <a:rPr lang="en-GB" sz="2400" b="1" i="1">
                                <a:latin typeface="Cambria Math" panose="02040503050406030204" pitchFamily="18" charset="0"/>
                                <a:ea typeface="Cambria Math" panose="02040503050406030204" pitchFamily="18" charset="0"/>
                              </a:rPr>
                              <m:t>𝜽</m:t>
                            </m:r>
                            <m:r>
                              <a:rPr lang="en-GB" sz="2400" i="1">
                                <a:latin typeface="Cambria Math" panose="02040503050406030204" pitchFamily="18" charset="0"/>
                                <a:ea typeface="Cambria Math" panose="02040503050406030204" pitchFamily="18" charset="0"/>
                              </a:rPr>
                              <m:t>)</m:t>
                            </m:r>
                          </m:e>
                        </m:d>
                        <m:r>
                          <a:rPr lang="en-GB" sz="2100" b="0" i="1" smtClean="0">
                            <a:latin typeface="Cambria Math" panose="02040503050406030204" pitchFamily="18" charset="0"/>
                            <a:ea typeface="Cambria Math" panose="02040503050406030204" pitchFamily="18" charset="0"/>
                          </a:rPr>
                          <m:t>≤</m:t>
                        </m:r>
                        <m:sSubSup>
                          <m:sSubSupPr>
                            <m:ctrlPr>
                              <a:rPr lang="en-GB" sz="2100" b="0" i="1" smtClean="0">
                                <a:latin typeface="Cambria Math" panose="02040503050406030204" pitchFamily="18" charset="0"/>
                                <a:ea typeface="Cambria Math" panose="02040503050406030204" pitchFamily="18" charset="0"/>
                              </a:rPr>
                            </m:ctrlPr>
                          </m:sSubSupPr>
                          <m:e>
                            <m:r>
                              <a:rPr lang="en-GB" sz="2100" b="0" i="1" smtClean="0">
                                <a:latin typeface="Cambria Math" panose="02040503050406030204" pitchFamily="18" charset="0"/>
                                <a:ea typeface="Cambria Math" panose="02040503050406030204" pitchFamily="18" charset="0"/>
                              </a:rPr>
                              <m:t>𝑋</m:t>
                            </m:r>
                          </m:e>
                          <m:sub>
                            <m:r>
                              <a:rPr lang="en-GB" sz="2100" b="0" i="1" smtClean="0">
                                <a:latin typeface="Cambria Math" panose="02040503050406030204" pitchFamily="18" charset="0"/>
                                <a:ea typeface="Cambria Math" panose="02040503050406030204" pitchFamily="18" charset="0"/>
                              </a:rPr>
                              <m:t>1</m:t>
                            </m:r>
                          </m:sub>
                          <m:sup>
                            <m:r>
                              <a:rPr lang="en-GB" sz="2100" b="0" i="1" smtClean="0">
                                <a:latin typeface="Cambria Math" panose="02040503050406030204" pitchFamily="18" charset="0"/>
                                <a:ea typeface="Cambria Math" panose="02040503050406030204" pitchFamily="18" charset="0"/>
                              </a:rPr>
                              <m:t>2</m:t>
                            </m:r>
                          </m:sup>
                        </m:sSubSup>
                        <m:r>
                          <a:rPr lang="en-GB" sz="2100" b="0" i="1" smtClean="0">
                            <a:latin typeface="Cambria Math" panose="02040503050406030204" pitchFamily="18" charset="0"/>
                            <a:ea typeface="Cambria Math" panose="02040503050406030204" pitchFamily="18" charset="0"/>
                          </a:rPr>
                          <m:t>(1−</m:t>
                        </m:r>
                        <m:r>
                          <a:rPr lang="en-GB" sz="2100" b="0" i="1" smtClean="0">
                            <a:latin typeface="Cambria Math" panose="02040503050406030204" pitchFamily="18" charset="0"/>
                            <a:ea typeface="Cambria Math" panose="02040503050406030204" pitchFamily="18" charset="0"/>
                          </a:rPr>
                          <m:t>𝛼</m:t>
                        </m:r>
                        <m:r>
                          <a:rPr lang="en-GB" sz="2100" b="0" i="1" smtClean="0">
                            <a:latin typeface="Cambria Math" panose="02040503050406030204" pitchFamily="18" charset="0"/>
                            <a:ea typeface="Cambria Math" panose="02040503050406030204" pitchFamily="18" charset="0"/>
                          </a:rPr>
                          <m:t>)</m:t>
                        </m:r>
                      </m:e>
                    </m:d>
                    <m:r>
                      <a:rPr lang="en-GB" sz="2100" b="0" i="1" smtClean="0">
                        <a:latin typeface="Cambria Math" panose="02040503050406030204" pitchFamily="18" charset="0"/>
                        <a:ea typeface="Cambria Math" panose="02040503050406030204" pitchFamily="18" charset="0"/>
                      </a:rPr>
                      <m:t>≈1−</m:t>
                    </m:r>
                    <m:r>
                      <m:rPr>
                        <m:sty m:val="p"/>
                      </m:rPr>
                      <a:rPr lang="el-GR" sz="2100" b="0" i="1" smtClean="0">
                        <a:latin typeface="Cambria Math" panose="02040503050406030204" pitchFamily="18" charset="0"/>
                        <a:ea typeface="Cambria Math" panose="02040503050406030204" pitchFamily="18" charset="0"/>
                      </a:rPr>
                      <m:t>α</m:t>
                    </m:r>
                  </m:oMath>
                </a14:m>
                <a:r>
                  <a:rPr lang="en-GB" sz="2100" dirty="0"/>
                  <a:t> </a:t>
                </a:r>
              </a:p>
              <a:p>
                <a:pPr marL="0" indent="0">
                  <a:buNone/>
                </a:pPr>
                <a:r>
                  <a:rPr lang="en-GB" dirty="0"/>
                  <a:t>Where </a:t>
                </a:r>
                <a14:m>
                  <m:oMath xmlns:m="http://schemas.openxmlformats.org/officeDocument/2006/math">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𝑋</m:t>
                        </m:r>
                      </m:e>
                      <m:sub>
                        <m:r>
                          <a:rPr lang="en-GB" sz="2000" b="0" i="1" smtClean="0">
                            <a:latin typeface="Cambria Math" panose="02040503050406030204" pitchFamily="18" charset="0"/>
                            <a:ea typeface="Cambria Math" panose="02040503050406030204" pitchFamily="18" charset="0"/>
                          </a:rPr>
                          <m:t>1</m:t>
                        </m:r>
                      </m:sub>
                      <m:sup>
                        <m:r>
                          <a:rPr lang="en-GB" sz="2000" b="0" i="1" smtClean="0">
                            <a:latin typeface="Cambria Math" panose="02040503050406030204" pitchFamily="18" charset="0"/>
                            <a:ea typeface="Cambria Math" panose="02040503050406030204" pitchFamily="18" charset="0"/>
                          </a:rPr>
                          <m:t>2</m:t>
                        </m:r>
                      </m:sup>
                    </m:sSubSup>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oMath>
                </a14:m>
                <a:r>
                  <a:rPr lang="en-GB" dirty="0"/>
                  <a:t> represents the </a:t>
                </a:r>
                <a14:m>
                  <m:oMath xmlns:m="http://schemas.openxmlformats.org/officeDocument/2006/math">
                    <m:r>
                      <a:rPr lang="en-GB" b="0" i="0" smtClean="0">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a14:m>
                <a:r>
                  <a:rPr lang="en-GB" dirty="0" err="1"/>
                  <a:t>th</a:t>
                </a:r>
                <a:r>
                  <a:rPr lang="en-GB" dirty="0"/>
                  <a:t> quartile of the </a:t>
                </a:r>
                <a14:m>
                  <m:oMath xmlns:m="http://schemas.openxmlformats.org/officeDocument/2006/math">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oMath>
                </a14:m>
                <a:r>
                  <a:rPr lang="en-GB" dirty="0"/>
                  <a:t> distribution.</a:t>
                </a:r>
              </a:p>
              <a:p>
                <a:pPr marL="0" indent="0">
                  <a:buNone/>
                </a:pPr>
                <a:r>
                  <a:rPr lang="en-GB" dirty="0"/>
                  <a:t>An approximate </a:t>
                </a:r>
                <a14:m>
                  <m:oMath xmlns:m="http://schemas.openxmlformats.org/officeDocument/2006/math">
                    <m:r>
                      <a:rPr lang="en-GB" sz="2000" b="0" i="0" smtClean="0">
                        <a:latin typeface="Cambria Math" panose="02040503050406030204" pitchFamily="18" charset="0"/>
                        <a:ea typeface="Cambria Math" panose="02040503050406030204" pitchFamily="18" charset="0"/>
                      </a:rPr>
                      <m:t>100</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𝛼</m:t>
                        </m:r>
                      </m:e>
                    </m:d>
                    <m:r>
                      <a:rPr lang="en-GB" sz="2000" b="0" i="1" smtClean="0">
                        <a:latin typeface="Cambria Math" panose="02040503050406030204" pitchFamily="18" charset="0"/>
                        <a:ea typeface="Cambria Math" panose="02040503050406030204" pitchFamily="18" charset="0"/>
                      </a:rPr>
                      <m:t>%</m:t>
                    </m:r>
                  </m:oMath>
                </a14:m>
                <a:r>
                  <a:rPr lang="en-GB" dirty="0"/>
                  <a:t> confidence interval for </a:t>
                </a:r>
                <a14:m>
                  <m:oMath xmlns:m="http://schemas.openxmlformats.org/officeDocument/2006/math">
                    <m:r>
                      <a:rPr lang="en-GB" b="1" i="1">
                        <a:latin typeface="Cambria Math" panose="02040503050406030204" pitchFamily="18" charset="0"/>
                        <a:ea typeface="Cambria Math" panose="02040503050406030204" pitchFamily="18" charset="0"/>
                      </a:rPr>
                      <m:t>𝜽</m:t>
                    </m:r>
                  </m:oMath>
                </a14:m>
                <a:r>
                  <a:rPr lang="en-GB" dirty="0"/>
                  <a:t> is given by</a:t>
                </a:r>
              </a:p>
              <a:p>
                <a:pPr marL="0" indent="0">
                  <a:buNone/>
                </a:pPr>
                <a:r>
                  <a:rPr lang="en-GB" dirty="0"/>
                  <a:t>				 </a:t>
                </a:r>
                <a14:m>
                  <m:oMath xmlns:m="http://schemas.openxmlformats.org/officeDocument/2006/math">
                    <m:d>
                      <m:dPr>
                        <m:begChr m:val="{"/>
                        <m:endChr m:val="}"/>
                        <m:ctrlPr>
                          <a:rPr lang="en-GB" i="1" smtClean="0">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d>
                          <m:dPr>
                            <m:begChr m:val="["/>
                            <m:endChr m:val="]"/>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e>
                        </m:d>
                        <m:r>
                          <a:rPr lang="en-GB" i="1">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e>
                    </m:d>
                  </m:oMath>
                </a14:m>
                <a:endParaRPr lang="en-GB" dirty="0"/>
              </a:p>
              <a:p>
                <a:pPr marL="0" indent="0">
                  <a:buNone/>
                </a:pPr>
                <a:r>
                  <a:rPr lang="en-GB" dirty="0"/>
                  <a:t>A </a:t>
                </a:r>
                <a14:m>
                  <m:oMath xmlns:m="http://schemas.openxmlformats.org/officeDocument/2006/math">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 </m:t>
                    </m:r>
                  </m:oMath>
                </a14:m>
                <a:r>
                  <a:rPr lang="en-GB" dirty="0"/>
                  <a:t>% confidence interval for </a:t>
                </a:r>
                <a14:m>
                  <m:oMath xmlns:m="http://schemas.openxmlformats.org/officeDocument/2006/math">
                    <m:r>
                      <a:rPr lang="en-GB" b="1" i="1" smtClean="0">
                        <a:latin typeface="Cambria Math" panose="02040503050406030204" pitchFamily="18" charset="0"/>
                        <a:ea typeface="Cambria Math" panose="02040503050406030204" pitchFamily="18" charset="0"/>
                      </a:rPr>
                      <m:t>𝜽</m:t>
                    </m:r>
                    <m:r>
                      <a:rPr lang="en-GB" b="1" i="1" smtClean="0">
                        <a:latin typeface="Cambria Math" panose="02040503050406030204" pitchFamily="18" charset="0"/>
                        <a:ea typeface="Cambria Math" panose="02040503050406030204" pitchFamily="18" charset="0"/>
                      </a:rPr>
                      <m:t> </m:t>
                    </m:r>
                  </m:oMath>
                </a14:m>
                <a:r>
                  <a:rPr lang="en-GB" dirty="0"/>
                  <a:t>in terms of the relative log-likelihood function is given by</a:t>
                </a:r>
              </a:p>
              <a:p>
                <a:pPr marL="457200" lvl="1" indent="0">
                  <a:buNone/>
                </a:pPr>
                <a:r>
                  <a:rPr lang="en-GB" b="0" dirty="0"/>
                  <a:t>	</a:t>
                </a:r>
                <a:endParaRPr lang="en-GB" dirty="0"/>
              </a:p>
              <a:p>
                <a:pPr marL="457200" lvl="1" indent="0">
                  <a:buNone/>
                </a:pPr>
                <a:r>
                  <a:rPr lang="en-GB" b="0" dirty="0"/>
                  <a:t>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𝑟</m:t>
                        </m:r>
                        <m:d>
                          <m:dPr>
                            <m:ctrlPr>
                              <a:rPr lang="en-GB" b="0" i="1" smtClean="0">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e>
                    </m:d>
                  </m:oMath>
                </a14:m>
                <a:endParaRPr lang="en-GB" dirty="0"/>
              </a:p>
              <a:p>
                <a:pPr marL="0" indent="0">
                  <a:buNone/>
                </a:pPr>
                <a:r>
                  <a:rPr lang="en-GB" dirty="0"/>
                  <a:t>A </a:t>
                </a:r>
                <a14:m>
                  <m:oMath xmlns:m="http://schemas.openxmlformats.org/officeDocument/2006/math">
                    <m:r>
                      <a:rPr lang="en-GB" b="0" i="1" smtClean="0">
                        <a:latin typeface="Cambria Math" panose="02040503050406030204" pitchFamily="18" charset="0"/>
                        <a:ea typeface="Cambria Math" panose="02040503050406030204" pitchFamily="18" charset="0"/>
                      </a:rPr>
                      <m:t>95</m:t>
                    </m:r>
                    <m:r>
                      <a:rPr lang="en-GB" i="1">
                        <a:latin typeface="Cambria Math" panose="02040503050406030204" pitchFamily="18" charset="0"/>
                        <a:ea typeface="Cambria Math" panose="02040503050406030204" pitchFamily="18" charset="0"/>
                      </a:rPr>
                      <m:t> </m:t>
                    </m:r>
                  </m:oMath>
                </a14:m>
                <a:r>
                  <a:rPr lang="en-GB" dirty="0"/>
                  <a:t>% confidence interval for </a:t>
                </a:r>
                <a14:m>
                  <m:oMath xmlns:m="http://schemas.openxmlformats.org/officeDocument/2006/math">
                    <m:r>
                      <a:rPr lang="en-GB" b="1" i="1">
                        <a:latin typeface="Cambria Math" panose="02040503050406030204" pitchFamily="18" charset="0"/>
                        <a:ea typeface="Cambria Math" panose="02040503050406030204" pitchFamily="18" charset="0"/>
                      </a:rPr>
                      <m:t>𝜽</m:t>
                    </m:r>
                    <m:r>
                      <a:rPr lang="en-GB" b="1" i="1">
                        <a:latin typeface="Cambria Math" panose="02040503050406030204" pitchFamily="18" charset="0"/>
                        <a:ea typeface="Cambria Math" panose="02040503050406030204" pitchFamily="18" charset="0"/>
                      </a:rPr>
                      <m:t> </m:t>
                    </m:r>
                  </m:oMath>
                </a14:m>
                <a:r>
                  <a:rPr lang="en-GB" dirty="0"/>
                  <a:t>in terms of the relative log-likelihood function is given by</a:t>
                </a:r>
              </a:p>
              <a:p>
                <a:pPr marL="457200" lvl="1" indent="0">
                  <a:buNone/>
                </a:pPr>
                <a:r>
                  <a:rPr lang="en-GB" dirty="0"/>
                  <a:t>	</a:t>
                </a:r>
              </a:p>
              <a:p>
                <a:pPr marL="457200" lvl="1" indent="0">
                  <a:buNone/>
                </a:pPr>
                <a:r>
                  <a:rPr lang="en-GB" dirty="0"/>
                  <a:t>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𝑟</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sSubSup>
                          <m:sSubSupPr>
                            <m:ctrlPr>
                              <a:rPr lang="en-GB" i="1">
                                <a:latin typeface="Cambria Math" panose="02040503050406030204" pitchFamily="18" charset="0"/>
                                <a:ea typeface="Cambria Math" panose="02040503050406030204" pitchFamily="18" charset="0"/>
                              </a:rPr>
                            </m:ctrlPr>
                          </m:sSubSupPr>
                          <m:e>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2</m:t>
                                </m:r>
                              </m:den>
                            </m:f>
                            <m:r>
                              <a:rPr lang="en-GB" i="1">
                                <a:latin typeface="Cambria Math" panose="02040503050406030204" pitchFamily="18" charset="0"/>
                                <a:ea typeface="Cambria Math" panose="02040503050406030204" pitchFamily="18" charset="0"/>
                              </a:rPr>
                              <m:t>𝑋</m:t>
                            </m:r>
                          </m:e>
                          <m:sub>
                            <m:r>
                              <a:rPr lang="en-GB" i="1">
                                <a:latin typeface="Cambria Math" panose="02040503050406030204" pitchFamily="18" charset="0"/>
                                <a:ea typeface="Cambria Math" panose="02040503050406030204" pitchFamily="18" charset="0"/>
                              </a:rPr>
                              <m:t>1</m:t>
                            </m:r>
                          </m:sub>
                          <m:sup>
                            <m:r>
                              <a:rPr lang="en-GB" i="1">
                                <a:latin typeface="Cambria Math" panose="02040503050406030204" pitchFamily="18" charset="0"/>
                                <a:ea typeface="Cambria Math" panose="02040503050406030204" pitchFamily="18" charset="0"/>
                              </a:rPr>
                              <m:t>2</m:t>
                            </m:r>
                          </m:sup>
                        </m:sSubSup>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0.95</m:t>
                            </m:r>
                          </m:e>
                        </m:d>
                      </m:e>
                    </m:d>
                    <m:r>
                      <a:rPr lang="en-GB" b="0" i="1" smtClean="0">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𝑟</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3.84</m:t>
                        </m:r>
                      </m:e>
                    </m:d>
                  </m:oMath>
                </a14:m>
                <a:r>
                  <a:rPr lang="en-GB" dirty="0"/>
                  <a:t> =  </a:t>
                </a:r>
                <a14:m>
                  <m:oMath xmlns:m="http://schemas.openxmlformats.org/officeDocument/2006/math">
                    <m:d>
                      <m:dPr>
                        <m:begChr m:val="{"/>
                        <m:endChr m:val="}"/>
                        <m:ctrlPr>
                          <a:rPr lang="en-GB" i="1">
                            <a:latin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𝑟</m:t>
                        </m:r>
                        <m:d>
                          <m:dPr>
                            <m:ctrlPr>
                              <a:rPr lang="en-GB" i="1">
                                <a:latin typeface="Cambria Math" panose="02040503050406030204" pitchFamily="18" charset="0"/>
                                <a:ea typeface="Cambria Math" panose="02040503050406030204" pitchFamily="18" charset="0"/>
                              </a:rPr>
                            </m:ctrlPr>
                          </m:dPr>
                          <m:e>
                            <m:r>
                              <a:rPr lang="en-GB" b="1" i="1">
                                <a:latin typeface="Cambria Math" panose="02040503050406030204" pitchFamily="18" charset="0"/>
                                <a:ea typeface="Cambria Math" panose="02040503050406030204" pitchFamily="18" charset="0"/>
                              </a:rPr>
                              <m:t>𝜽</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1.92</m:t>
                        </m:r>
                      </m:e>
                    </m:d>
                  </m:oMath>
                </a14:m>
                <a:endParaRPr lang="en-GB" dirty="0"/>
              </a:p>
              <a:p>
                <a:pPr marL="0" indent="0">
                  <a:buNone/>
                </a:pPr>
                <a:endParaRPr lang="en-GB" dirty="0"/>
              </a:p>
              <a:p>
                <a:pPr marL="457200" lvl="1"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3"/>
                <a:stretch>
                  <a:fillRect l="-115"/>
                </a:stretch>
              </a:blipFill>
            </p:spPr>
            <p:txBody>
              <a:bodyPr/>
              <a:lstStyle/>
              <a:p>
                <a:r>
                  <a:rPr lang="en-GB">
                    <a:noFill/>
                  </a:rPr>
                  <a:t> </a:t>
                </a:r>
              </a:p>
            </p:txBody>
          </p:sp>
        </mc:Fallback>
      </mc:AlternateContent>
    </p:spTree>
    <p:extLst>
      <p:ext uri="{BB962C8B-B14F-4D97-AF65-F5344CB8AC3E}">
        <p14:creationId xmlns:p14="http://schemas.microsoft.com/office/powerpoint/2010/main" val="1567705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Wald 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55000" lnSpcReduction="20000"/>
              </a:bodyPr>
              <a:lstStyle/>
              <a:p>
                <a:pPr marL="0" indent="0">
                  <a:buNone/>
                </a:pPr>
                <a:r>
                  <a:rPr lang="en-GB" dirty="0"/>
                  <a:t>This approach is based on a distributional approximation that  states that </a:t>
                </a:r>
              </a:p>
              <a:p>
                <a:pPr marL="0" indent="0">
                  <a:buNone/>
                </a:pPr>
                <a:endParaRPr lang="en-GB" dirty="0"/>
              </a:p>
              <a:p>
                <a:pPr marL="457200" lvl="1" indent="0">
                  <a:buNone/>
                </a:pPr>
                <a:r>
                  <a:rPr lang="en-GB" dirty="0"/>
                  <a:t>				</a:t>
                </a:r>
                <a14:m>
                  <m:oMath xmlns:m="http://schemas.openxmlformats.org/officeDocument/2006/math">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0"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sz="2100" b="0" i="1" smtClean="0">
                        <a:latin typeface="Cambria Math" panose="02040503050406030204" pitchFamily="18" charset="0"/>
                        <a:ea typeface="Cambria Math" panose="02040503050406030204" pitchFamily="18" charset="0"/>
                      </a:rPr>
                      <m:t>𝑁</m:t>
                    </m:r>
                    <m:d>
                      <m:dPr>
                        <m:ctrlPr>
                          <a:rPr lang="en-GB" sz="2100" b="0" i="1" smtClean="0">
                            <a:latin typeface="Cambria Math" panose="02040503050406030204" pitchFamily="18" charset="0"/>
                            <a:ea typeface="Cambria Math" panose="02040503050406030204" pitchFamily="18" charset="0"/>
                          </a:rPr>
                        </m:ctrlPr>
                      </m:dPr>
                      <m:e>
                        <m:sSub>
                          <m:sSubPr>
                            <m:ctrlPr>
                              <a:rPr lang="en-GB" sz="2100" i="1">
                                <a:latin typeface="Cambria Math" panose="02040503050406030204" pitchFamily="18" charset="0"/>
                                <a:ea typeface="Cambria Math" panose="02040503050406030204" pitchFamily="18" charset="0"/>
                              </a:rPr>
                            </m:ctrlPr>
                          </m:sSubPr>
                          <m:e>
                            <m:r>
                              <a:rPr lang="en-GB" sz="2400" b="1" i="1">
                                <a:latin typeface="Cambria Math" panose="02040503050406030204" pitchFamily="18" charset="0"/>
                                <a:ea typeface="Cambria Math" panose="02040503050406030204" pitchFamily="18" charset="0"/>
                              </a:rPr>
                              <m:t>𝜽</m:t>
                            </m:r>
                          </m:e>
                          <m:sub>
                            <m:r>
                              <a:rPr lang="en-GB" sz="2100" i="1">
                                <a:latin typeface="Cambria Math" panose="02040503050406030204" pitchFamily="18" charset="0"/>
                                <a:ea typeface="Cambria Math" panose="02040503050406030204" pitchFamily="18" charset="0"/>
                              </a:rPr>
                              <m:t>0,</m:t>
                            </m:r>
                          </m:sub>
                        </m:sSub>
                        <m:f>
                          <m:fPr>
                            <m:ctrlPr>
                              <a:rPr lang="en-GB" sz="2100" i="1">
                                <a:latin typeface="Cambria Math" panose="02040503050406030204" pitchFamily="18" charset="0"/>
                                <a:ea typeface="Cambria Math" panose="02040503050406030204" pitchFamily="18" charset="0"/>
                              </a:rPr>
                            </m:ctrlPr>
                          </m:fPr>
                          <m:num>
                            <m:r>
                              <a:rPr lang="en-GB" sz="2100" i="1">
                                <a:latin typeface="Cambria Math" panose="02040503050406030204" pitchFamily="18" charset="0"/>
                                <a:ea typeface="Cambria Math" panose="02040503050406030204" pitchFamily="18" charset="0"/>
                              </a:rPr>
                              <m:t>1</m:t>
                            </m:r>
                          </m:num>
                          <m:den>
                            <m:r>
                              <a:rPr lang="en-GB" sz="2100" i="1">
                                <a:latin typeface="Cambria Math" panose="02040503050406030204" pitchFamily="18" charset="0"/>
                                <a:ea typeface="Cambria Math" panose="02040503050406030204" pitchFamily="18" charset="0"/>
                              </a:rPr>
                              <m:t>𝑘</m:t>
                            </m:r>
                            <m:r>
                              <a:rPr lang="en-GB" sz="2100" i="1">
                                <a:latin typeface="Cambria Math" panose="02040503050406030204" pitchFamily="18" charset="0"/>
                                <a:ea typeface="Cambria Math" panose="02040503050406030204" pitchFamily="18" charset="0"/>
                              </a:rPr>
                              <m:t>(</m:t>
                            </m:r>
                            <m:bar>
                              <m:barPr>
                                <m:ctrlPr>
                                  <a:rPr lang="en-GB" sz="2100" i="1">
                                    <a:latin typeface="Cambria Math" panose="02040503050406030204" pitchFamily="18" charset="0"/>
                                    <a:ea typeface="Cambria Math" panose="02040503050406030204" pitchFamily="18" charset="0"/>
                                  </a:rPr>
                                </m:ctrlPr>
                              </m:barPr>
                              <m:e>
                                <m:r>
                                  <a:rPr lang="en-GB" sz="2100" i="1">
                                    <a:latin typeface="Cambria Math" panose="02040503050406030204" pitchFamily="18" charset="0"/>
                                    <a:ea typeface="Cambria Math" panose="02040503050406030204" pitchFamily="18" charset="0"/>
                                  </a:rPr>
                                  <m:t>𝑥</m:t>
                                </m:r>
                              </m:e>
                            </m:bar>
                            <m:r>
                              <a:rPr lang="en-GB" sz="2100" i="1">
                                <a:latin typeface="Cambria Math" panose="02040503050406030204" pitchFamily="18" charset="0"/>
                                <a:ea typeface="Cambria Math" panose="02040503050406030204" pitchFamily="18" charset="0"/>
                              </a:rPr>
                              <m:t>)</m:t>
                            </m:r>
                          </m:den>
                        </m:f>
                      </m:e>
                    </m:d>
                  </m:oMath>
                </a14:m>
                <a:endParaRPr lang="en-GB" sz="2100" dirty="0"/>
              </a:p>
              <a:p>
                <a:pPr marL="0" indent="0">
                  <a:buNone/>
                </a:pPr>
                <a:r>
                  <a:rPr lang="en-GB" dirty="0"/>
                  <a:t>Where </a:t>
                </a:r>
                <a14:m>
                  <m:oMath xmlns:m="http://schemas.openxmlformats.org/officeDocument/2006/math">
                    <m:r>
                      <a:rPr lang="en-GB" sz="2000" b="0" i="1" smtClean="0">
                        <a:latin typeface="Cambria Math" panose="02040503050406030204" pitchFamily="18" charset="0"/>
                        <a:ea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m:t>
                    </m:r>
                    <m:bar>
                      <m:barPr>
                        <m:ctrlPr>
                          <a:rPr lang="en-GB" sz="2000" b="0" i="1" smtClean="0">
                            <a:latin typeface="Cambria Math" panose="02040503050406030204" pitchFamily="18" charset="0"/>
                            <a:ea typeface="Cambria Math" panose="02040503050406030204" pitchFamily="18" charset="0"/>
                          </a:rPr>
                        </m:ctrlPr>
                      </m:barPr>
                      <m:e>
                        <m:r>
                          <a:rPr lang="en-GB" sz="2000" b="0" i="1" smtClean="0">
                            <a:latin typeface="Cambria Math" panose="02040503050406030204" pitchFamily="18" charset="0"/>
                            <a:ea typeface="Cambria Math" panose="02040503050406030204" pitchFamily="18" charset="0"/>
                          </a:rPr>
                          <m:t>𝑥</m:t>
                        </m:r>
                      </m:e>
                    </m:bar>
                    <m:r>
                      <a:rPr lang="en-GB" sz="2000" b="0" i="1" smtClean="0">
                        <a:latin typeface="Cambria Math" panose="02040503050406030204" pitchFamily="18" charset="0"/>
                        <a:ea typeface="Cambria Math" panose="02040503050406030204" pitchFamily="18" charset="0"/>
                      </a:rPr>
                      <m:t>)</m:t>
                    </m:r>
                  </m:oMath>
                </a14:m>
                <a:r>
                  <a:rPr lang="en-GB" dirty="0"/>
                  <a:t> is the sample information, defined as </a:t>
                </a:r>
                <a14:m>
                  <m:oMath xmlns:m="http://schemas.openxmlformats.org/officeDocument/2006/math">
                    <m:r>
                      <a:rPr lang="en-GB" b="0" i="0"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𝑙</m:t>
                        </m:r>
                      </m:e>
                      <m:sup>
                        <m:r>
                          <a:rPr lang="en-GB" b="0" i="1" smtClean="0">
                            <a:latin typeface="Cambria Math" panose="02040503050406030204" pitchFamily="18" charset="0"/>
                            <a:ea typeface="Cambria Math" panose="02040503050406030204" pitchFamily="18" charset="0"/>
                          </a:rPr>
                          <m:t>′′</m:t>
                        </m:r>
                      </m:sup>
                    </m:sSup>
                    <m:d>
                      <m:dPr>
                        <m:ctrlPr>
                          <a:rPr lang="en-GB" b="0" i="1" smtClean="0">
                            <a:latin typeface="Cambria Math" panose="02040503050406030204" pitchFamily="18" charset="0"/>
                            <a:ea typeface="Cambria Math" panose="02040503050406030204" pitchFamily="18" charset="0"/>
                          </a:rPr>
                        </m:ctrlPr>
                      </m:dPr>
                      <m:e>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e>
                    </m:d>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Therefore </a:t>
                </a:r>
              </a:p>
              <a:p>
                <a:pPr marL="0" indent="0">
                  <a:buNone/>
                </a:pPr>
                <a:r>
                  <a:rPr lang="en-GB" dirty="0"/>
                  <a:t>				 </a:t>
                </a:r>
                <a14:m>
                  <m:oMath xmlns:m="http://schemas.openxmlformats.org/officeDocument/2006/math">
                    <m:r>
                      <m:rPr>
                        <m:sty m:val="p"/>
                      </m:rPr>
                      <a:rPr lang="en-GB" sz="2000" b="0" i="0" smtClean="0">
                        <a:latin typeface="Cambria Math" panose="02040503050406030204" pitchFamily="18" charset="0"/>
                        <a:ea typeface="Cambria Math" panose="02040503050406030204" pitchFamily="18" charset="0"/>
                      </a:rPr>
                      <m:t>P</m:t>
                    </m:r>
                    <m:d>
                      <m:dPr>
                        <m:begChr m:val="{"/>
                        <m:endChr m:val="}"/>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𝑧</m:t>
                        </m:r>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1" i="1">
                                    <a:latin typeface="Cambria Math" panose="02040503050406030204" pitchFamily="18" charset="0"/>
                                    <a:ea typeface="Cambria Math" panose="02040503050406030204" pitchFamily="18" charset="0"/>
                                  </a:rPr>
                                  <m:t>𝜽</m:t>
                                </m:r>
                              </m:e>
                              <m:sub>
                                <m:r>
                                  <a:rPr lang="en-GB" i="1">
                                    <a:latin typeface="Cambria Math" panose="02040503050406030204" pitchFamily="18" charset="0"/>
                                    <a:ea typeface="Cambria Math" panose="02040503050406030204" pitchFamily="18" charset="0"/>
                                  </a:rPr>
                                  <m:t>0,</m:t>
                                </m:r>
                              </m:sub>
                            </m:sSub>
                          </m:num>
                          <m:den>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𝑘</m:t>
                                    </m:r>
                                    <m:r>
                                      <a:rPr lang="en-GB" i="1">
                                        <a:latin typeface="Cambria Math" panose="02040503050406030204" pitchFamily="18" charset="0"/>
                                        <a:ea typeface="Cambria Math" panose="02040503050406030204" pitchFamily="18" charset="0"/>
                                      </a:rPr>
                                      <m:t>(</m:t>
                                    </m:r>
                                    <m:bar>
                                      <m:barPr>
                                        <m:ctrlPr>
                                          <a:rPr lang="en-GB" i="1">
                                            <a:latin typeface="Cambria Math" panose="02040503050406030204" pitchFamily="18" charset="0"/>
                                            <a:ea typeface="Cambria Math" panose="02040503050406030204" pitchFamily="18" charset="0"/>
                                          </a:rPr>
                                        </m:ctrlPr>
                                      </m:barPr>
                                      <m:e>
                                        <m:r>
                                          <a:rPr lang="en-GB" i="1">
                                            <a:latin typeface="Cambria Math" panose="02040503050406030204" pitchFamily="18" charset="0"/>
                                            <a:ea typeface="Cambria Math" panose="02040503050406030204" pitchFamily="18" charset="0"/>
                                          </a:rPr>
                                          <m:t>𝑥</m:t>
                                        </m:r>
                                      </m:e>
                                    </m:bar>
                                    <m:r>
                                      <a:rPr lang="en-GB" i="1">
                                        <a:latin typeface="Cambria Math" panose="02040503050406030204" pitchFamily="18" charset="0"/>
                                        <a:ea typeface="Cambria Math" panose="02040503050406030204" pitchFamily="18" charset="0"/>
                                      </a:rPr>
                                      <m:t>)</m:t>
                                    </m:r>
                                  </m:den>
                                </m:f>
                              </m:e>
                            </m:rad>
                          </m:den>
                        </m:f>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e>
                    </m:d>
                    <m:r>
                      <a:rPr lang="en-GB" sz="2000" b="0" i="1" smtClean="0">
                        <a:latin typeface="Cambria Math" panose="02040503050406030204" pitchFamily="18" charset="0"/>
                        <a:ea typeface="Cambria Math" panose="02040503050406030204" pitchFamily="18" charset="0"/>
                      </a:rPr>
                      <m:t>≈1−</m:t>
                    </m:r>
                    <m:r>
                      <m:rPr>
                        <m:sty m:val="p"/>
                      </m:rPr>
                      <a:rPr lang="el-GR" sz="2000" b="0" i="1" smtClean="0">
                        <a:latin typeface="Cambria Math" panose="02040503050406030204" pitchFamily="18" charset="0"/>
                        <a:ea typeface="Cambria Math" panose="02040503050406030204" pitchFamily="18" charset="0"/>
                      </a:rPr>
                      <m:t>α</m:t>
                    </m:r>
                  </m:oMath>
                </a14:m>
                <a:r>
                  <a:rPr lang="en-GB" sz="2000" dirty="0"/>
                  <a:t> </a:t>
                </a:r>
                <a:endParaRPr lang="en-GB" dirty="0"/>
              </a:p>
              <a:p>
                <a:pPr marL="0" indent="0">
                  <a:buNone/>
                </a:pPr>
                <a:r>
                  <a:rPr lang="en-GB" dirty="0"/>
                  <a:t>Where z denotes the point in a standard normal distribution below which lies probability </a:t>
                </a:r>
                <a14:m>
                  <m:oMath xmlns:m="http://schemas.openxmlformats.org/officeDocument/2006/math">
                    <m:r>
                      <a:rPr lang="en-GB" b="0" i="0" smtClean="0">
                        <a:latin typeface="Cambria Math" panose="02040503050406030204" pitchFamily="18" charset="0"/>
                        <a:ea typeface="Cambria Math" panose="02040503050406030204" pitchFamily="18" charset="0"/>
                      </a:rPr>
                      <m:t>1−</m:t>
                    </m:r>
                    <m:d>
                      <m:dPr>
                        <m:ctrlPr>
                          <a:rPr lang="en-GB" i="1" smtClean="0">
                            <a:latin typeface="Cambria Math" panose="02040503050406030204" pitchFamily="18" charset="0"/>
                            <a:ea typeface="Cambria Math" panose="02040503050406030204" pitchFamily="18" charset="0"/>
                          </a:rPr>
                        </m:ctrlPr>
                      </m:dPr>
                      <m:e>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r>
                              <m:rPr>
                                <m:sty m:val="p"/>
                              </m:rPr>
                              <a:rPr lang="el-GR" i="1">
                                <a:latin typeface="Cambria Math" panose="02040503050406030204" pitchFamily="18" charset="0"/>
                                <a:ea typeface="Cambria Math" panose="02040503050406030204" pitchFamily="18" charset="0"/>
                              </a:rPr>
                              <m:t>α</m:t>
                            </m:r>
                          </m:num>
                          <m:den>
                            <m:r>
                              <a:rPr lang="en-GB" i="1">
                                <a:latin typeface="Cambria Math" panose="02040503050406030204" pitchFamily="18" charset="0"/>
                                <a:ea typeface="Cambria Math" panose="02040503050406030204" pitchFamily="18" charset="0"/>
                              </a:rPr>
                              <m:t>2</m:t>
                            </m:r>
                          </m:den>
                        </m:f>
                      </m:e>
                    </m:d>
                    <m:r>
                      <a:rPr lang="en-GB" b="0" i="1" smtClean="0">
                        <a:latin typeface="Cambria Math" panose="02040503050406030204" pitchFamily="18" charset="0"/>
                        <a:ea typeface="Cambria Math" panose="02040503050406030204" pitchFamily="18" charset="0"/>
                      </a:rPr>
                      <m:t>=1−</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𝛼</m:t>
                        </m:r>
                      </m:num>
                      <m:den>
                        <m:r>
                          <a:rPr lang="en-GB" b="0" i="1" smtClean="0">
                            <a:latin typeface="Cambria Math" panose="02040503050406030204" pitchFamily="18" charset="0"/>
                            <a:ea typeface="Cambria Math" panose="02040503050406030204" pitchFamily="18" charset="0"/>
                          </a:rPr>
                          <m:t>2</m:t>
                        </m:r>
                      </m:den>
                    </m:f>
                  </m:oMath>
                </a14:m>
                <a:r>
                  <a:rPr lang="en-GB" dirty="0"/>
                  <a:t>, namely </a:t>
                </a:r>
                <a14:m>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Φ</m:t>
                        </m:r>
                      </m:e>
                      <m:sup>
                        <m:r>
                          <a:rPr lang="en-GB" b="0" i="1" smtClean="0">
                            <a:latin typeface="Cambria Math" panose="02040503050406030204" pitchFamily="18" charset="0"/>
                            <a:ea typeface="Cambria Math" panose="02040503050406030204" pitchFamily="18" charset="0"/>
                          </a:rPr>
                          <m:t>−1</m:t>
                        </m:r>
                      </m:sup>
                    </m:sSup>
                    <m:d>
                      <m:dPr>
                        <m:ctrlPr>
                          <a:rPr lang="el-GR"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f>
                          <m:fPr>
                            <m:ctrlPr>
                              <a:rPr lang="en-GB"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α</m:t>
                            </m:r>
                          </m:num>
                          <m:den>
                            <m:r>
                              <a:rPr lang="en-GB" i="1">
                                <a:latin typeface="Cambria Math" panose="02040503050406030204" pitchFamily="18" charset="0"/>
                                <a:ea typeface="Cambria Math" panose="02040503050406030204" pitchFamily="18" charset="0"/>
                              </a:rPr>
                              <m:t>2</m:t>
                            </m:r>
                          </m:den>
                        </m:f>
                      </m:e>
                    </m:d>
                  </m:oMath>
                </a14:m>
                <a:r>
                  <a:rPr lang="en-GB" dirty="0"/>
                  <a:t>.</a:t>
                </a:r>
              </a:p>
              <a:p>
                <a:pPr marL="0" indent="0">
                  <a:buNone/>
                </a:pPr>
                <a:r>
                  <a:rPr lang="en-GB" dirty="0"/>
                  <a:t>				</a:t>
                </a:r>
              </a:p>
              <a:p>
                <a:pPr marL="0" indent="0">
                  <a:buNone/>
                </a:pPr>
                <a:r>
                  <a:rPr lang="en-GB" dirty="0"/>
                  <a:t>An approximate </a:t>
                </a:r>
                <a14:m>
                  <m:oMath xmlns:m="http://schemas.openxmlformats.org/officeDocument/2006/math">
                    <m:r>
                      <a:rPr lang="en-GB">
                        <a:latin typeface="Cambria Math" panose="02040503050406030204" pitchFamily="18" charset="0"/>
                        <a:ea typeface="Cambria Math" panose="02040503050406030204" pitchFamily="18" charset="0"/>
                      </a:rPr>
                      <m:t>100</m:t>
                    </m:r>
                    <m:d>
                      <m:dPr>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𝛼</m:t>
                        </m:r>
                      </m:e>
                    </m:d>
                    <m:r>
                      <a:rPr lang="en-GB" i="1">
                        <a:latin typeface="Cambria Math" panose="02040503050406030204" pitchFamily="18" charset="0"/>
                        <a:ea typeface="Cambria Math" panose="02040503050406030204" pitchFamily="18" charset="0"/>
                      </a:rPr>
                      <m:t>%</m:t>
                    </m:r>
                  </m:oMath>
                </a14:m>
                <a:r>
                  <a:rPr lang="en-GB" dirty="0"/>
                  <a:t> confidence interval for </a:t>
                </a:r>
                <a14:m>
                  <m:oMath xmlns:m="http://schemas.openxmlformats.org/officeDocument/2006/math">
                    <m:r>
                      <a:rPr lang="en-GB" b="1" i="1">
                        <a:latin typeface="Cambria Math" panose="02040503050406030204" pitchFamily="18" charset="0"/>
                        <a:ea typeface="Cambria Math" panose="02040503050406030204" pitchFamily="18" charset="0"/>
                      </a:rPr>
                      <m:t>𝜽</m:t>
                    </m:r>
                  </m:oMath>
                </a14:m>
                <a:r>
                  <a:rPr lang="en-GB" dirty="0"/>
                  <a:t> is given by</a:t>
                </a:r>
              </a:p>
              <a:p>
                <a:pPr marL="457200" lvl="1" indent="0">
                  <a:buNone/>
                </a:pPr>
                <a:r>
                  <a:rPr lang="en-GB" b="0" dirty="0"/>
                  <a:t>	</a:t>
                </a:r>
                <a:endParaRPr lang="en-GB" dirty="0"/>
              </a:p>
              <a:p>
                <a:pPr marL="457200" lvl="1" indent="0">
                  <a:buNone/>
                </a:pPr>
                <a:r>
                  <a:rPr lang="en-GB" b="0" dirty="0"/>
                  <a:t>				</a:t>
                </a:r>
                <a14:m>
                  <m:oMath xmlns:m="http://schemas.openxmlformats.org/officeDocument/2006/math">
                    <m:d>
                      <m:dPr>
                        <m:ctrlPr>
                          <a:rPr lang="en-GB" i="1" smtClean="0">
                            <a:latin typeface="Cambria Math" panose="02040503050406030204" pitchFamily="18" charset="0"/>
                          </a:rPr>
                        </m:ctrlPr>
                      </m:dPr>
                      <m:e>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𝑘</m:t>
                                </m:r>
                                <m:d>
                                  <m:dPr>
                                    <m:ctrlPr>
                                      <a:rPr lang="en-GB" i="1">
                                        <a:latin typeface="Cambria Math" panose="02040503050406030204" pitchFamily="18" charset="0"/>
                                        <a:ea typeface="Cambria Math" panose="02040503050406030204" pitchFamily="18" charset="0"/>
                                      </a:rPr>
                                    </m:ctrlPr>
                                  </m:dPr>
                                  <m:e>
                                    <m:bar>
                                      <m:barPr>
                                        <m:ctrlPr>
                                          <a:rPr lang="en-GB" i="1">
                                            <a:latin typeface="Cambria Math" panose="02040503050406030204" pitchFamily="18" charset="0"/>
                                            <a:ea typeface="Cambria Math" panose="02040503050406030204" pitchFamily="18" charset="0"/>
                                          </a:rPr>
                                        </m:ctrlPr>
                                      </m:barPr>
                                      <m:e>
                                        <m:r>
                                          <a:rPr lang="en-GB" i="1">
                                            <a:latin typeface="Cambria Math" panose="02040503050406030204" pitchFamily="18" charset="0"/>
                                            <a:ea typeface="Cambria Math" panose="02040503050406030204" pitchFamily="18" charset="0"/>
                                          </a:rPr>
                                          <m:t>𝑥</m:t>
                                        </m:r>
                                      </m:e>
                                    </m:bar>
                                  </m:e>
                                </m:d>
                              </m:den>
                            </m:f>
                          </m:e>
                        </m:rad>
                        <m:r>
                          <a:rPr lang="en-GB" b="0" i="1" smtClean="0">
                            <a:latin typeface="Cambria Math" panose="02040503050406030204" pitchFamily="18" charset="0"/>
                            <a:ea typeface="Cambria Math" panose="02040503050406030204" pitchFamily="18" charset="0"/>
                          </a:rPr>
                          <m:t>,</m:t>
                        </m:r>
                        <m:acc>
                          <m:accPr>
                            <m:chr m:val="̂"/>
                            <m:ctrlPr>
                              <a:rPr lang="en-GB"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𝜽</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1</m:t>
                                </m:r>
                              </m:num>
                              <m:den>
                                <m:r>
                                  <a:rPr lang="en-GB" i="1">
                                    <a:latin typeface="Cambria Math" panose="02040503050406030204" pitchFamily="18" charset="0"/>
                                    <a:ea typeface="Cambria Math" panose="02040503050406030204" pitchFamily="18" charset="0"/>
                                  </a:rPr>
                                  <m:t>𝑘</m:t>
                                </m:r>
                                <m:d>
                                  <m:dPr>
                                    <m:ctrlPr>
                                      <a:rPr lang="en-GB" i="1">
                                        <a:latin typeface="Cambria Math" panose="02040503050406030204" pitchFamily="18" charset="0"/>
                                        <a:ea typeface="Cambria Math" panose="02040503050406030204" pitchFamily="18" charset="0"/>
                                      </a:rPr>
                                    </m:ctrlPr>
                                  </m:dPr>
                                  <m:e>
                                    <m:bar>
                                      <m:barPr>
                                        <m:ctrlPr>
                                          <a:rPr lang="en-GB" i="1">
                                            <a:latin typeface="Cambria Math" panose="02040503050406030204" pitchFamily="18" charset="0"/>
                                            <a:ea typeface="Cambria Math" panose="02040503050406030204" pitchFamily="18" charset="0"/>
                                          </a:rPr>
                                        </m:ctrlPr>
                                      </m:barPr>
                                      <m:e>
                                        <m:r>
                                          <a:rPr lang="en-GB" i="1">
                                            <a:latin typeface="Cambria Math" panose="02040503050406030204" pitchFamily="18" charset="0"/>
                                            <a:ea typeface="Cambria Math" panose="02040503050406030204" pitchFamily="18" charset="0"/>
                                          </a:rPr>
                                          <m:t>𝑥</m:t>
                                        </m:r>
                                      </m:e>
                                    </m:bar>
                                  </m:e>
                                </m:d>
                              </m:den>
                            </m:f>
                          </m:e>
                        </m:rad>
                      </m:e>
                    </m:d>
                  </m:oMath>
                </a14:m>
                <a:endParaRPr lang="en-GB" dirty="0"/>
              </a:p>
              <a:p>
                <a:pPr marL="457200" lvl="1"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01299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Confidence interval for </a:t>
                </a:r>
                <a14:m>
                  <m:oMath xmlns:m="http://schemas.openxmlformats.org/officeDocument/2006/math">
                    <m:r>
                      <a:rPr lang="en-GB" sz="3600" b="1" i="1" smtClean="0">
                        <a:latin typeface="Cambria Math" panose="02040503050406030204" pitchFamily="18" charset="0"/>
                        <a:ea typeface="Cambria Math" panose="02040503050406030204" pitchFamily="18" charset="0"/>
                      </a:rPr>
                      <m:t>𝝁</m:t>
                    </m:r>
                  </m:oMath>
                </a14:m>
                <a:r>
                  <a:rPr lang="en-GB" sz="3600" b="1" dirty="0">
                    <a:ln w="0"/>
                    <a:solidFill>
                      <a:schemeClr val="bg1"/>
                    </a:solidFill>
                    <a:effectLst>
                      <a:outerShdw blurRad="38100" dist="19050" dir="2700000" algn="tl" rotWithShape="0">
                        <a:schemeClr val="dk1">
                          <a:alpha val="40000"/>
                        </a:schemeClr>
                      </a:outerShdw>
                    </a:effectLst>
                  </a:rPr>
                  <a:t> when </a:t>
                </a:r>
                <a14:m>
                  <m:oMath xmlns:m="http://schemas.openxmlformats.org/officeDocument/2006/math">
                    <m:r>
                      <a:rPr lang="en-GB" sz="3600" b="1" i="1" smtClean="0">
                        <a:latin typeface="Cambria Math" panose="02040503050406030204" pitchFamily="18" charset="0"/>
                        <a:ea typeface="Cambria Math" panose="02040503050406030204" pitchFamily="18" charset="0"/>
                      </a:rPr>
                      <m:t>𝝈</m:t>
                    </m:r>
                  </m:oMath>
                </a14:m>
                <a:r>
                  <a:rPr lang="en-GB" sz="3600" b="1" dirty="0">
                    <a:ln w="0"/>
                    <a:solidFill>
                      <a:schemeClr val="bg1"/>
                    </a:solidFill>
                    <a:effectLst>
                      <a:outerShdw blurRad="38100" dist="19050" dir="2700000" algn="tl" rotWithShape="0">
                        <a:schemeClr val="dk1">
                          <a:alpha val="40000"/>
                        </a:schemeClr>
                      </a:outerShdw>
                    </a:effectLst>
                  </a:rPr>
                  <a:t> is known </a:t>
                </a:r>
              </a:p>
            </p:txBody>
          </p:sp>
        </mc:Choice>
        <mc:Fallback xmlns="">
          <p:sp>
            <p:nvSpPr>
              <p:cNvPr id="4" name="Rectangle 3">
                <a:extLst>
                  <a:ext uri="{FF2B5EF4-FFF2-40B4-BE49-F238E27FC236}">
                    <a16:creationId xmlns:a16="http://schemas.microsoft.com/office/drawing/2014/main" id="{0F42087D-BD36-C320-B406-E53200DCCB0C}"/>
                  </a:ext>
                </a:extLst>
              </p:cNvPr>
              <p:cNvSpPr>
                <a:spLocks noRot="1" noChangeAspect="1" noMove="1" noResize="1" noEditPoints="1" noAdjustHandles="1" noChangeArrowheads="1" noChangeShapeType="1" noTextEdit="1"/>
              </p:cNvSpPr>
              <p:nvPr/>
            </p:nvSpPr>
            <p:spPr>
              <a:xfrm>
                <a:off x="9053" y="9053"/>
                <a:ext cx="12192000" cy="13229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0620855" cy="3848100"/>
              </a:xfrm>
            </p:spPr>
            <p:txBody>
              <a:bodyPr>
                <a:normAutofit fontScale="70000" lnSpcReduction="20000"/>
              </a:bodyPr>
              <a:lstStyle/>
              <a:p>
                <a:pPr marL="0" indent="0">
                  <a:buNone/>
                </a:pPr>
                <a:r>
                  <a:rPr lang="en-GB" dirty="0"/>
                  <a:t>Model: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𝑛</m:t>
                        </m:r>
                      </m:sub>
                    </m:sSub>
                  </m:oMath>
                </a14:m>
                <a:r>
                  <a:rPr lang="en-GB" dirty="0"/>
                  <a:t> independent, which each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b="0" i="1" smtClean="0">
                            <a:latin typeface="Cambria Math" panose="02040503050406030204" pitchFamily="18" charset="0"/>
                          </a:rPr>
                          <m:t>𝑖</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Data: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𝑛</m:t>
                        </m:r>
                      </m:sub>
                    </m:sSub>
                    <m:r>
                      <a:rPr lang="en-GB" b="0" i="1" smtClean="0">
                        <a:latin typeface="Cambria Math" panose="02040503050406030204" pitchFamily="18" charset="0"/>
                      </a:rPr>
                      <m:t> </m:t>
                    </m:r>
                  </m:oMath>
                </a14:m>
                <a:endParaRPr lang="en-GB" dirty="0"/>
              </a:p>
              <a:p>
                <a:pPr marL="0" indent="0">
                  <a:buNone/>
                </a:pPr>
                <a:r>
                  <a:rPr lang="en-GB" dirty="0"/>
                  <a:t>	</a:t>
                </a:r>
                <a:r>
                  <a:rPr lang="en-GB" b="1" dirty="0">
                    <a:ea typeface="Cambria Math" panose="02040503050406030204" pitchFamily="18" charset="0"/>
                  </a:rPr>
                  <a:t> </a:t>
                </a:r>
                <a14:m>
                  <m:oMath xmlns:m="http://schemas.openxmlformats.org/officeDocument/2006/math">
                    <m:r>
                      <a:rPr lang="en-GB" b="1" i="1">
                        <a:latin typeface="Cambria Math" panose="02040503050406030204" pitchFamily="18" charset="0"/>
                        <a:ea typeface="Cambria Math" panose="02040503050406030204" pitchFamily="18" charset="0"/>
                      </a:rPr>
                      <m:t>𝝈</m:t>
                    </m:r>
                  </m:oMath>
                </a14:m>
                <a:r>
                  <a:rPr lang="en-GB" dirty="0"/>
                  <a:t> = 0.59</a:t>
                </a:r>
              </a:p>
              <a:p>
                <a:pPr marL="0" indent="0">
                  <a:buNone/>
                </a:pPr>
                <a:r>
                  <a:rPr lang="en-GB" dirty="0"/>
                  <a:t>Likelihood:	</a:t>
                </a:r>
                <a:r>
                  <a:rPr lang="en-GB" b="0" dirty="0"/>
                  <a:t> </a:t>
                </a:r>
                <a14:m>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𝑛</m:t>
                            </m:r>
                          </m:sub>
                        </m:sSub>
                      </m:e>
                    </m:d>
                    <m:r>
                      <a:rPr lang="en-GB" b="0" i="1" smtClean="0">
                        <a:latin typeface="Cambria Math" panose="02040503050406030204" pitchFamily="18" charset="0"/>
                        <a:ea typeface="Cambria Math" panose="02040503050406030204" pitchFamily="18" charset="0"/>
                      </a:rPr>
                      <m:t>=</m:t>
                    </m:r>
                    <m:nary>
                      <m:naryPr>
                        <m:chr m:val="∏"/>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1" i="1" smtClean="0">
                                    <a:latin typeface="Cambria Math" panose="02040503050406030204" pitchFamily="18" charset="0"/>
                                    <a:ea typeface="Cambria Math" panose="02040503050406030204" pitchFamily="18" charset="0"/>
                                  </a:rPr>
                                  <m:t>𝝈</m:t>
                                </m:r>
                              </m:e>
                            </m:rad>
                          </m:den>
                        </m:f>
                      </m:e>
                    </m:nary>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e>
                      <m:sup>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𝑖</m:t>
                                            </m:r>
                                          </m:sub>
                                        </m:sSub>
                                        <m:r>
                                          <a:rPr lang="en-GB" i="1">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𝒖</m:t>
                                        </m:r>
                                      </m:e>
                                    </m:d>
                                  </m:e>
                                  <m:sup>
                                    <m:r>
                                      <a:rPr lang="en-GB" b="0" i="1" smtClean="0">
                                        <a:latin typeface="Cambria Math" panose="02040503050406030204" pitchFamily="18" charset="0"/>
                                        <a:ea typeface="Cambria Math" panose="02040503050406030204" pitchFamily="18" charset="0"/>
                                      </a:rPr>
                                      <m:t>2</m:t>
                                    </m:r>
                                  </m:sup>
                                </m:sSup>
                              </m:num>
                              <m:den>
                                <m:r>
                                  <a:rPr lang="en-GB" b="0" i="1" smtClean="0">
                                    <a:latin typeface="Cambria Math" panose="02040503050406030204" pitchFamily="18" charset="0"/>
                                    <a:ea typeface="Cambria Math" panose="02040503050406030204" pitchFamily="18" charset="0"/>
                                  </a:rPr>
                                  <m:t>2</m:t>
                                </m:r>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den>
                            </m:f>
                          </m:e>
                        </m:d>
                      </m:sup>
                    </m:sSup>
                  </m:oMath>
                </a14:m>
                <a:endParaRPr lang="en-GB" b="0" i="1" dirty="0">
                  <a:latin typeface="Cambria Math" panose="02040503050406030204" pitchFamily="18" charset="0"/>
                  <a:ea typeface="Cambria Math" panose="02040503050406030204" pitchFamily="18" charset="0"/>
                </a:endParaRPr>
              </a:p>
              <a:p>
                <a:pPr marL="0" indent="0">
                  <a:buNone/>
                </a:pPr>
                <a:r>
                  <a:rPr lang="en-GB" sz="2000" b="0" dirty="0">
                    <a:ea typeface="Cambria Math" panose="02040503050406030204" pitchFamily="18" charset="0"/>
                  </a:rPr>
                  <a:t>Log-likelihood:	l</a:t>
                </a:r>
                <a14:m>
                  <m:oMath xmlns:m="http://schemas.openxmlformats.org/officeDocument/2006/math">
                    <m:d>
                      <m:dPr>
                        <m:ctrlPr>
                          <a:rPr lang="en-GB" b="0" i="1" smtClean="0">
                            <a:latin typeface="Cambria Math" panose="02040503050406030204" pitchFamily="18" charset="0"/>
                          </a:rPr>
                        </m:ctrlPr>
                      </m:dPr>
                      <m:e>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𝑛</m:t>
                            </m:r>
                          </m:sub>
                        </m:sSub>
                      </m:e>
                    </m:d>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𝑛</m:t>
                        </m:r>
                      </m:num>
                      <m:den>
                        <m:r>
                          <a:rPr lang="en-GB" b="0" i="1" smtClean="0">
                            <a:latin typeface="Cambria Math" panose="02040503050406030204" pitchFamily="18" charset="0"/>
                            <a:ea typeface="Cambria Math" panose="02040503050406030204" pitchFamily="18" charset="0"/>
                          </a:rPr>
                          <m:t>2</m:t>
                        </m:r>
                      </m:den>
                    </m:f>
                    <m:r>
                      <a:rPr lang="en-GB" b="0" i="1" smtClean="0">
                        <a:latin typeface="Cambria Math" panose="02040503050406030204" pitchFamily="18" charset="0"/>
                        <a:ea typeface="Cambria Math" panose="02040503050406030204" pitchFamily="18" charset="0"/>
                      </a:rPr>
                      <m:t>𝑙𝑛</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ea typeface="Cambria Math" panose="02040503050406030204" pitchFamily="18" charset="0"/>
                              </a:rPr>
                              <m:t>2</m:t>
                            </m:r>
                          </m:sup>
                        </m:sSup>
                      </m:e>
                    </m:d>
                    <m:r>
                      <a:rPr lang="en-GB" b="0" i="1" smtClean="0">
                        <a:latin typeface="Cambria Math" panose="02040503050406030204" pitchFamily="18" charset="0"/>
                        <a:ea typeface="Cambria Math" panose="02040503050406030204" pitchFamily="18" charset="0"/>
                      </a:rPr>
                      <m:t> − </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nary>
                      <m:naryPr>
                        <m:chr m:val="∑"/>
                        <m:ctrlPr>
                          <a:rPr lang="en-GB" b="0"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𝑦</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e>
                            </m:d>
                          </m:e>
                          <m:sup>
                            <m:r>
                              <a:rPr lang="en-GB" b="0" i="1" smtClean="0">
                                <a:latin typeface="Cambria Math" panose="02040503050406030204" pitchFamily="18" charset="0"/>
                                <a:ea typeface="Cambria Math" panose="02040503050406030204" pitchFamily="18" charset="0"/>
                              </a:rPr>
                              <m:t>2</m:t>
                            </m:r>
                          </m:sup>
                        </m:sSup>
                      </m:e>
                    </m:nary>
                  </m:oMath>
                </a14:m>
                <a:endParaRPr lang="en-GB" b="0" i="1" dirty="0">
                  <a:latin typeface="Cambria Math" panose="02040503050406030204" pitchFamily="18" charset="0"/>
                  <a:ea typeface="Cambria Math" panose="02040503050406030204" pitchFamily="18" charset="0"/>
                </a:endParaRPr>
              </a:p>
              <a:p>
                <a:pPr marL="0" indent="0">
                  <a:buNone/>
                </a:pPr>
                <a:r>
                  <a:rPr lang="en-GB" sz="2000" b="0" dirty="0">
                    <a:ea typeface="Cambria Math" panose="02040503050406030204" pitchFamily="18" charset="0"/>
                  </a:rPr>
                  <a:t>		</a:t>
                </a:r>
                <a14:m>
                  <m:oMath xmlns:m="http://schemas.openxmlformats.org/officeDocument/2006/math">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𝑑𝑙</m:t>
                        </m:r>
                      </m:num>
                      <m:den>
                        <m:r>
                          <a:rPr lang="en-GB" sz="2000" b="0" i="1" smtClean="0">
                            <a:latin typeface="Cambria Math" panose="02040503050406030204" pitchFamily="18" charset="0"/>
                            <a:ea typeface="Cambria Math" panose="02040503050406030204" pitchFamily="18" charset="0"/>
                          </a:rPr>
                          <m:t>𝑑</m:t>
                        </m:r>
                        <m:r>
                          <a:rPr lang="en-GB" sz="2000" b="0" i="1" smtClean="0">
                            <a:latin typeface="Cambria Math" panose="02040503050406030204" pitchFamily="18" charset="0"/>
                            <a:ea typeface="Cambria Math" panose="02040503050406030204" pitchFamily="18" charset="0"/>
                          </a:rPr>
                          <m:t>𝜇</m:t>
                        </m:r>
                      </m:den>
                    </m:f>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𝜎</m:t>
                            </m:r>
                          </m:e>
                          <m:sup>
                            <m:r>
                              <a:rPr lang="en-GB" sz="2000" b="0" i="1" smtClean="0">
                                <a:latin typeface="Cambria Math" panose="02040503050406030204" pitchFamily="18" charset="0"/>
                                <a:ea typeface="Cambria Math" panose="02040503050406030204" pitchFamily="18" charset="0"/>
                              </a:rPr>
                              <m:t>2</m:t>
                            </m:r>
                          </m:sup>
                        </m:sSup>
                      </m:den>
                    </m:f>
                    <m:nary>
                      <m:naryPr>
                        <m:chr m:val="∑"/>
                        <m:ctrlPr>
                          <a:rPr lang="en-GB" sz="2000" b="0" i="1" smtClean="0">
                            <a:latin typeface="Cambria Math" panose="02040503050406030204" pitchFamily="18" charset="0"/>
                            <a:ea typeface="Cambria Math" panose="02040503050406030204" pitchFamily="18" charset="0"/>
                          </a:rPr>
                        </m:ctrlPr>
                      </m:naryPr>
                      <m:sub>
                        <m:r>
                          <m:rPr>
                            <m:brk m:alnAt="23"/>
                          </m:rPr>
                          <a:rPr lang="en-GB" sz="2000" b="0" i="1" smtClean="0">
                            <a:latin typeface="Cambria Math" panose="02040503050406030204" pitchFamily="18" charset="0"/>
                            <a:ea typeface="Cambria Math" panose="02040503050406030204" pitchFamily="18" charset="0"/>
                          </a:rPr>
                          <m:t>𝑖</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sub>
                      <m:sup>
                        <m:r>
                          <a:rPr lang="en-GB" sz="2000" b="0" i="1" smtClean="0">
                            <a:latin typeface="Cambria Math" panose="02040503050406030204" pitchFamily="18" charset="0"/>
                            <a:ea typeface="Cambria Math" panose="02040503050406030204" pitchFamily="18" charset="0"/>
                          </a:rPr>
                          <m:t>𝑛</m:t>
                        </m:r>
                      </m:sup>
                      <m:e>
                        <m:d>
                          <m:dPr>
                            <m:ctrlPr>
                              <a:rPr lang="en-GB" sz="2000" b="0" i="1" smtClean="0">
                                <a:latin typeface="Cambria Math" panose="02040503050406030204" pitchFamily="18" charset="0"/>
                                <a:ea typeface="Cambria Math" panose="02040503050406030204" pitchFamily="18" charset="0"/>
                              </a:rPr>
                            </m:ctrlPr>
                          </m:dPr>
                          <m:e>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𝑦</m:t>
                                </m:r>
                              </m:e>
                              <m:sub>
                                <m:r>
                                  <a:rPr lang="en-GB" sz="2000" b="0" i="1" smtClean="0">
                                    <a:latin typeface="Cambria Math" panose="02040503050406030204" pitchFamily="18" charset="0"/>
                                    <a:ea typeface="Cambria Math" panose="02040503050406030204" pitchFamily="18" charset="0"/>
                                  </a:rPr>
                                  <m:t>𝑖</m:t>
                                </m:r>
                              </m:sub>
                            </m:sSub>
                            <m:r>
                              <a:rPr lang="en-GB" sz="2000" b="0" i="1" smtClean="0">
                                <a:latin typeface="Cambria Math" panose="02040503050406030204" pitchFamily="18" charset="0"/>
                                <a:ea typeface="Cambria Math" panose="02040503050406030204" pitchFamily="18" charset="0"/>
                              </a:rPr>
                              <m:t>−</m:t>
                            </m:r>
                            <m:r>
                              <a:rPr lang="en-GB" sz="2000" b="1" i="1" smtClean="0">
                                <a:latin typeface="Cambria Math" panose="02040503050406030204" pitchFamily="18" charset="0"/>
                                <a:ea typeface="Cambria Math" panose="02040503050406030204" pitchFamily="18" charset="0"/>
                              </a:rPr>
                              <m:t>𝝁</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0</m:t>
                        </m:r>
                      </m:e>
                    </m:nary>
                  </m:oMath>
                </a14:m>
                <a:endParaRPr lang="en-GB" sz="2000" b="0" i="1" dirty="0">
                  <a:latin typeface="Cambria Math" panose="02040503050406030204" pitchFamily="18" charset="0"/>
                  <a:ea typeface="Cambria Math" panose="02040503050406030204" pitchFamily="18" charset="0"/>
                </a:endParaRPr>
              </a:p>
              <a:p>
                <a:pPr marL="0" indent="0">
                  <a:buNone/>
                </a:pPr>
                <a:r>
                  <a:rPr lang="en-GB" sz="2000" b="0"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𝑙</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0</m:t>
                    </m:r>
                  </m:oMath>
                </a14:m>
                <a:r>
                  <a:rPr lang="en-GB" sz="2000" b="0" i="1" dirty="0">
                    <a:latin typeface="Cambria Math" panose="02040503050406030204" pitchFamily="18" charset="0"/>
                    <a:ea typeface="Cambria Math" panose="02040503050406030204" pitchFamily="18" charset="0"/>
                  </a:rPr>
                  <a:t> when </a:t>
                </a:r>
                <a14:m>
                  <m:oMath xmlns:m="http://schemas.openxmlformats.org/officeDocument/2006/math">
                    <m:acc>
                      <m:accPr>
                        <m:chr m:val="̂"/>
                        <m:ctrlPr>
                          <a:rPr lang="en-GB" sz="2000" b="0" i="1" smtClean="0">
                            <a:latin typeface="Cambria Math" panose="02040503050406030204" pitchFamily="18" charset="0"/>
                            <a:ea typeface="Cambria Math" panose="02040503050406030204" pitchFamily="18" charset="0"/>
                          </a:rPr>
                        </m:ctrlPr>
                      </m:accPr>
                      <m:e>
                        <m:r>
                          <a:rPr lang="en-GB" i="1">
                            <a:latin typeface="Cambria Math" panose="02040503050406030204" pitchFamily="18" charset="0"/>
                            <a:ea typeface="Cambria Math" panose="02040503050406030204" pitchFamily="18" charset="0"/>
                          </a:rPr>
                          <m:t>𝜇</m:t>
                        </m:r>
                      </m:e>
                    </m:acc>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𝑛</m:t>
                        </m:r>
                      </m:den>
                    </m:f>
                    <m:nary>
                      <m:naryPr>
                        <m:chr m:val="∑"/>
                        <m:ctrlPr>
                          <a:rPr lang="en-GB" sz="2000" b="0" i="1" smtClean="0">
                            <a:latin typeface="Cambria Math" panose="02040503050406030204" pitchFamily="18" charset="0"/>
                            <a:ea typeface="Cambria Math" panose="02040503050406030204" pitchFamily="18" charset="0"/>
                          </a:rPr>
                        </m:ctrlPr>
                      </m:naryPr>
                      <m:sub>
                        <m:r>
                          <m:rPr>
                            <m:brk m:alnAt="23"/>
                          </m:rPr>
                          <a:rPr lang="en-GB" sz="2000" b="0" i="1" smtClean="0">
                            <a:latin typeface="Cambria Math" panose="02040503050406030204" pitchFamily="18" charset="0"/>
                            <a:ea typeface="Cambria Math" panose="02040503050406030204" pitchFamily="18" charset="0"/>
                          </a:rPr>
                          <m:t>𝑖</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sub>
                      <m:sup>
                        <m:r>
                          <a:rPr lang="en-GB" sz="2000" b="0" i="1" smtClean="0">
                            <a:latin typeface="Cambria Math" panose="02040503050406030204" pitchFamily="18" charset="0"/>
                            <a:ea typeface="Cambria Math" panose="02040503050406030204" pitchFamily="18" charset="0"/>
                          </a:rPr>
                          <m:t>𝑛</m:t>
                        </m:r>
                      </m:sup>
                      <m:e>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𝑦</m:t>
                            </m:r>
                          </m:e>
                          <m:sub>
                            <m:r>
                              <a:rPr lang="en-GB" sz="2000" b="0" i="1" smtClean="0">
                                <a:latin typeface="Cambria Math" panose="02040503050406030204" pitchFamily="18" charset="0"/>
                                <a:ea typeface="Cambria Math" panose="02040503050406030204" pitchFamily="18" charset="0"/>
                              </a:rPr>
                              <m:t>𝑖</m:t>
                            </m:r>
                          </m:sub>
                        </m:sSub>
                      </m:e>
                    </m:nary>
                  </m:oMath>
                </a14:m>
                <a:endParaRPr lang="en-GB" sz="2000" b="0" i="1" dirty="0">
                  <a:latin typeface="Cambria Math" panose="02040503050406030204" pitchFamily="18" charset="0"/>
                  <a:ea typeface="Cambria Math" panose="02040503050406030204" pitchFamily="18" charset="0"/>
                </a:endParaRPr>
              </a:p>
              <a:p>
                <a:pPr marL="0" indent="0">
                  <a:buNone/>
                </a:pPr>
                <a:r>
                  <a:rPr lang="en-GB" b="0"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𝑙</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m:t>
                    </m:r>
                    <m:d>
                      <m:dPr>
                        <m:ctrlPr>
                          <a:rPr lang="en-GB" b="0" i="1" smtClean="0">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𝜇</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𝑛</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i="1">
                                <a:latin typeface="Cambria Math" panose="02040503050406030204" pitchFamily="18" charset="0"/>
                                <a:ea typeface="Cambria Math" panose="02040503050406030204" pitchFamily="18" charset="0"/>
                              </a:rPr>
                              <m:t>2</m:t>
                            </m:r>
                          </m:sup>
                        </m:sSup>
                      </m:den>
                    </m:f>
                  </m:oMath>
                </a14:m>
                <a:r>
                  <a:rPr lang="en-GB" sz="2000" b="0" i="1" dirty="0">
                    <a:latin typeface="Cambria Math" panose="02040503050406030204" pitchFamily="18" charset="0"/>
                    <a:ea typeface="Cambria Math" panose="02040503050406030204" pitchFamily="18" charset="0"/>
                  </a:rPr>
                  <a:t> and this is &lt;0 for all </a:t>
                </a:r>
                <a14:m>
                  <m:oMath xmlns:m="http://schemas.openxmlformats.org/officeDocument/2006/math">
                    <m:r>
                      <a:rPr lang="en-GB" i="1">
                        <a:latin typeface="Cambria Math" panose="02040503050406030204" pitchFamily="18" charset="0"/>
                        <a:ea typeface="Cambria Math" panose="02040503050406030204" pitchFamily="18" charset="0"/>
                      </a:rPr>
                      <m:t>𝜇</m:t>
                    </m:r>
                  </m:oMath>
                </a14:m>
                <a:endParaRPr lang="en-GB" sz="2000" b="0" i="1" dirty="0">
                  <a:latin typeface="Cambria Math" panose="02040503050406030204" pitchFamily="18" charset="0"/>
                  <a:ea typeface="Cambria Math" panose="02040503050406030204" pitchFamily="18" charset="0"/>
                </a:endParaRPr>
              </a:p>
              <a:p>
                <a:pPr marL="0" indent="0">
                  <a:buNone/>
                </a:pPr>
                <a:r>
                  <a:rPr lang="en-GB" sz="2000" b="0" i="1" dirty="0">
                    <a:latin typeface="Cambria Math" panose="02040503050406030204" pitchFamily="18" charset="0"/>
                    <a:ea typeface="Cambria Math" panose="02040503050406030204" pitchFamily="18" charset="0"/>
                  </a:rPr>
                  <a:t> 		</a:t>
                </a:r>
                <a:r>
                  <a:rPr lang="en-GB" b="1" dirty="0">
                    <a:ea typeface="Cambria Math" panose="02040503050406030204" pitchFamily="18" charset="0"/>
                  </a:rPr>
                  <a:t> </a:t>
                </a:r>
                <a14:m>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𝑛</m:t>
                        </m:r>
                      </m:den>
                    </m:f>
                    <m:nary>
                      <m:naryPr>
                        <m:chr m:val="∑"/>
                        <m:ctrlPr>
                          <a:rPr lang="en-GB" i="1" smtClean="0">
                            <a:latin typeface="Cambria Math" panose="02040503050406030204" pitchFamily="18" charset="0"/>
                            <a:ea typeface="Cambria Math" panose="02040503050406030204" pitchFamily="18" charset="0"/>
                          </a:rPr>
                        </m:ctrlPr>
                      </m:naryPr>
                      <m:sub>
                        <m:r>
                          <m:rPr>
                            <m:brk m:alnAt="23"/>
                          </m:rPr>
                          <a:rPr lang="en-GB" b="0" i="1" smtClean="0">
                            <a:latin typeface="Cambria Math" panose="02040503050406030204" pitchFamily="18" charset="0"/>
                            <a:ea typeface="Cambria Math" panose="02040503050406030204" pitchFamily="18" charset="0"/>
                          </a:rPr>
                          <m:t>𝑖</m:t>
                        </m:r>
                        <m:r>
                          <a:rPr lang="en-GB" b="0" i="1" smtClean="0">
                            <a:latin typeface="Cambria Math" panose="02040503050406030204" pitchFamily="18" charset="0"/>
                            <a:ea typeface="Cambria Math" panose="02040503050406030204" pitchFamily="18" charset="0"/>
                          </a:rPr>
                          <m:t>=</m:t>
                        </m:r>
                        <m:r>
                          <m:rPr>
                            <m:brk m:alnAt="23"/>
                          </m:rPr>
                          <a:rPr lang="en-GB" b="0" i="1" smtClean="0">
                            <a:latin typeface="Cambria Math" panose="02040503050406030204" pitchFamily="18" charset="0"/>
                            <a:ea typeface="Cambria Math" panose="02040503050406030204" pitchFamily="18" charset="0"/>
                          </a:rPr>
                          <m:t>1</m:t>
                        </m:r>
                      </m:sub>
                      <m:sup>
                        <m:r>
                          <a:rPr lang="en-GB" b="0" i="1" smtClean="0">
                            <a:latin typeface="Cambria Math" panose="02040503050406030204" pitchFamily="18" charset="0"/>
                            <a:ea typeface="Cambria Math" panose="02040503050406030204" pitchFamily="18" charset="0"/>
                          </a:rPr>
                          <m:t>𝑛</m:t>
                        </m:r>
                      </m:sup>
                      <m:e>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e>
                    </m:nary>
                    <m:r>
                      <a:rPr lang="en-GB" b="0" i="1" smtClean="0">
                        <a:latin typeface="Cambria Math" panose="02040503050406030204" pitchFamily="18" charset="0"/>
                        <a:ea typeface="Cambria Math" panose="02040503050406030204" pitchFamily="18" charset="0"/>
                      </a:rPr>
                      <m:t> </m:t>
                    </m:r>
                  </m:oMath>
                </a14:m>
                <a:r>
                  <a:rPr lang="en-GB" sz="2000" b="0" i="1" dirty="0">
                    <a:latin typeface="Cambria Math" panose="02040503050406030204" pitchFamily="18" charset="0"/>
                    <a:ea typeface="Cambria Math" panose="02040503050406030204" pitchFamily="18" charset="0"/>
                  </a:rPr>
                  <a:t>	</a:t>
                </a:r>
              </a:p>
              <a:p>
                <a:pPr marL="0" indent="0">
                  <a:buNone/>
                </a:pPr>
                <a:endParaRPr lang="en-GB" sz="2000" b="0" i="1" dirty="0">
                  <a:latin typeface="Cambria Math" panose="02040503050406030204" pitchFamily="18" charset="0"/>
                  <a:ea typeface="Cambria Math" panose="02040503050406030204" pitchFamily="18" charset="0"/>
                </a:endParaRPr>
              </a:p>
              <a:p>
                <a:pPr marL="457200" lvl="1"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0620855" cy="3848100"/>
              </a:xfrm>
              <a:blipFill>
                <a:blip r:embed="rId4"/>
                <a:stretch>
                  <a:fillRect l="-172" t="-158" b="-9810"/>
                </a:stretch>
              </a:blipFill>
            </p:spPr>
            <p:txBody>
              <a:bodyPr/>
              <a:lstStyle/>
              <a:p>
                <a:r>
                  <a:rPr lang="en-GB">
                    <a:noFill/>
                  </a:rPr>
                  <a:t> </a:t>
                </a:r>
              </a:p>
            </p:txBody>
          </p:sp>
        </mc:Fallback>
      </mc:AlternateContent>
    </p:spTree>
    <p:extLst>
      <p:ext uri="{BB962C8B-B14F-4D97-AF65-F5344CB8AC3E}">
        <p14:creationId xmlns:p14="http://schemas.microsoft.com/office/powerpoint/2010/main" val="2805254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Confidence interval for </a:t>
                </a:r>
                <a14:m>
                  <m:oMath xmlns:m="http://schemas.openxmlformats.org/officeDocument/2006/math">
                    <m:r>
                      <a:rPr lang="en-GB" sz="3600" b="1" i="1" smtClean="0">
                        <a:latin typeface="Cambria Math" panose="02040503050406030204" pitchFamily="18" charset="0"/>
                        <a:ea typeface="Cambria Math" panose="02040503050406030204" pitchFamily="18" charset="0"/>
                      </a:rPr>
                      <m:t>𝝁</m:t>
                    </m:r>
                  </m:oMath>
                </a14:m>
                <a:r>
                  <a:rPr lang="en-GB" sz="3600" b="1" dirty="0">
                    <a:ln w="0"/>
                    <a:solidFill>
                      <a:schemeClr val="bg1"/>
                    </a:solidFill>
                    <a:effectLst>
                      <a:outerShdw blurRad="38100" dist="19050" dir="2700000" algn="tl" rotWithShape="0">
                        <a:schemeClr val="dk1">
                          <a:alpha val="40000"/>
                        </a:schemeClr>
                      </a:outerShdw>
                    </a:effectLst>
                  </a:rPr>
                  <a:t> when </a:t>
                </a:r>
                <a14:m>
                  <m:oMath xmlns:m="http://schemas.openxmlformats.org/officeDocument/2006/math">
                    <m:r>
                      <a:rPr lang="en-GB" sz="3600" b="1" i="1" smtClean="0">
                        <a:latin typeface="Cambria Math" panose="02040503050406030204" pitchFamily="18" charset="0"/>
                        <a:ea typeface="Cambria Math" panose="02040503050406030204" pitchFamily="18" charset="0"/>
                      </a:rPr>
                      <m:t>𝝈</m:t>
                    </m:r>
                  </m:oMath>
                </a14:m>
                <a:r>
                  <a:rPr lang="en-GB" sz="3600" b="1" dirty="0">
                    <a:ln w="0"/>
                    <a:solidFill>
                      <a:schemeClr val="bg1"/>
                    </a:solidFill>
                    <a:effectLst>
                      <a:outerShdw blurRad="38100" dist="19050" dir="2700000" algn="tl" rotWithShape="0">
                        <a:schemeClr val="dk1">
                          <a:alpha val="40000"/>
                        </a:schemeClr>
                      </a:outerShdw>
                    </a:effectLst>
                  </a:rPr>
                  <a:t> is known</a:t>
                </a:r>
              </a:p>
            </p:txBody>
          </p:sp>
        </mc:Choice>
        <mc:Fallback xmlns="">
          <p:sp>
            <p:nvSpPr>
              <p:cNvPr id="4" name="Rectangle 3">
                <a:extLst>
                  <a:ext uri="{FF2B5EF4-FFF2-40B4-BE49-F238E27FC236}">
                    <a16:creationId xmlns:a16="http://schemas.microsoft.com/office/drawing/2014/main" id="{0F42087D-BD36-C320-B406-E53200DCCB0C}"/>
                  </a:ext>
                </a:extLst>
              </p:cNvPr>
              <p:cNvSpPr>
                <a:spLocks noRot="1" noChangeAspect="1" noMove="1" noResize="1" noEditPoints="1" noAdjustHandles="1" noChangeArrowheads="1" noChangeShapeType="1" noTextEdit="1"/>
              </p:cNvSpPr>
              <p:nvPr/>
            </p:nvSpPr>
            <p:spPr>
              <a:xfrm>
                <a:off x="9053" y="9053"/>
                <a:ext cx="12192000" cy="13229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1345809" cy="3848100"/>
              </a:xfrm>
            </p:spPr>
            <p:txBody>
              <a:bodyPr>
                <a:normAutofit fontScale="70000" lnSpcReduction="20000"/>
              </a:bodyPr>
              <a:lstStyle/>
              <a:p>
                <a:pPr marL="0" indent="0">
                  <a:buNone/>
                </a:pPr>
                <a:r>
                  <a:rPr lang="en-GB" dirty="0"/>
                  <a:t>Model: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30</m:t>
                        </m:r>
                      </m:sub>
                    </m:sSub>
                  </m:oMath>
                </a14:m>
                <a:r>
                  <a:rPr lang="en-GB" dirty="0"/>
                  <a:t> independent, which each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b="0" i="1" smtClean="0">
                            <a:latin typeface="Cambria Math" panose="02040503050406030204" pitchFamily="18" charset="0"/>
                          </a:rPr>
                          <m:t>𝑖</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Data: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78</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77</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83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08</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37</m:t>
                    </m:r>
                    <m:r>
                      <a:rPr lang="en-GB" b="0" i="1" smtClean="0">
                        <a:latin typeface="Cambria Math" panose="02040503050406030204" pitchFamily="18" charset="0"/>
                      </a:rPr>
                      <m:t>, </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10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30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04</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22</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30</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95</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83</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76</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25</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43</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50</m:t>
                    </m:r>
                    <m:r>
                      <a:rPr lang="en-GB" b="0" i="1" smtClean="0">
                        <a:latin typeface="Cambria Math" panose="02040503050406030204" pitchFamily="18" charset="0"/>
                      </a:rPr>
                      <m:t>, </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39</m:t>
                    </m:r>
                    <m:r>
                      <a:rPr lang="en-GB" b="0" i="1" smtClean="0">
                        <a:latin typeface="Cambria Math" panose="02040503050406030204" pitchFamily="18" charset="0"/>
                      </a:rPr>
                      <m:t>, </m:t>
                    </m:r>
                    <m:r>
                      <a:rPr lang="en-GB" b="0" i="1" smtClean="0">
                        <a:latin typeface="Cambria Math" panose="02040503050406030204" pitchFamily="18" charset="0"/>
                      </a:rPr>
                      <m:t>4</m:t>
                    </m:r>
                    <m:r>
                      <a:rPr lang="en-GB" b="0" i="1" smtClean="0">
                        <a:latin typeface="Cambria Math" panose="02040503050406030204" pitchFamily="18" charset="0"/>
                      </a:rPr>
                      <m:t>.</m:t>
                    </m:r>
                    <m:r>
                      <a:rPr lang="en-GB" b="0" i="1" smtClean="0">
                        <a:latin typeface="Cambria Math" panose="02040503050406030204" pitchFamily="18" charset="0"/>
                      </a:rPr>
                      <m:t>11</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22</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77</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99</m:t>
                    </m:r>
                    <m:r>
                      <a:rPr lang="en-GB" b="0" i="1" smtClean="0">
                        <a:latin typeface="Cambria Math" panose="02040503050406030204" pitchFamily="18" charset="0"/>
                      </a:rPr>
                      <m:t>, </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74</m:t>
                    </m:r>
                    <m:r>
                      <a:rPr lang="en-GB" b="0" i="1" smtClean="0">
                        <a:latin typeface="Cambria Math" panose="02040503050406030204" pitchFamily="18" charset="0"/>
                      </a:rPr>
                      <m:t>, </m:t>
                    </m:r>
                    <m:r>
                      <a:rPr lang="en-GB" b="0" i="1" smtClean="0">
                        <a:latin typeface="Cambria Math" panose="02040503050406030204" pitchFamily="18" charset="0"/>
                      </a:rPr>
                      <m:t>0</m:t>
                    </m:r>
                    <m:r>
                      <a:rPr lang="en-GB" b="0" i="1" smtClean="0">
                        <a:latin typeface="Cambria Math" panose="02040503050406030204" pitchFamily="18" charset="0"/>
                      </a:rPr>
                      <m:t>, </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48</m:t>
                    </m:r>
                    <m:r>
                      <a:rPr lang="en-GB" b="0" i="1" smtClean="0">
                        <a:latin typeface="Cambria Math" panose="02040503050406030204" pitchFamily="18" charset="0"/>
                      </a:rPr>
                      <m:t> </m:t>
                    </m:r>
                  </m:oMath>
                </a14:m>
                <a:r>
                  <a:rPr lang="en-GB" dirty="0"/>
                  <a:t>	</a:t>
                </a:r>
              </a:p>
              <a:p>
                <a:pPr marL="0" indent="0">
                  <a:buNone/>
                </a:pPr>
                <a14:m>
                  <m:oMath xmlns:m="http://schemas.openxmlformats.org/officeDocument/2006/math">
                    <m:acc>
                      <m:accPr>
                        <m:chr m:val="̂"/>
                        <m:ctrlPr>
                          <a:rPr lang="en-GB" b="1"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𝟗𝟏</m:t>
                    </m:r>
                  </m:oMath>
                </a14:m>
                <a:r>
                  <a:rPr lang="en-GB" sz="2000" b="0" i="1" dirty="0">
                    <a:latin typeface="Cambria Math" panose="02040503050406030204" pitchFamily="18" charset="0"/>
                    <a:ea typeface="Cambria Math" panose="02040503050406030204" pitchFamily="18" charset="0"/>
                  </a:rPr>
                  <a:t> , </a:t>
                </a:r>
                <a14:m>
                  <m:oMath xmlns:m="http://schemas.openxmlformats.org/officeDocument/2006/math">
                    <m:r>
                      <a:rPr lang="en-GB" b="1" i="1" smtClean="0">
                        <a:latin typeface="Cambria Math" panose="02040503050406030204" pitchFamily="18" charset="0"/>
                        <a:ea typeface="Cambria Math" panose="02040503050406030204" pitchFamily="18" charset="0"/>
                      </a:rPr>
                      <m:t>𝑲</m:t>
                    </m:r>
                    <m:d>
                      <m:dPr>
                        <m:ctrlPr>
                          <a:rPr lang="en-GB" b="1" i="1" smtClean="0">
                            <a:latin typeface="Cambria Math" panose="02040503050406030204" pitchFamily="18" charset="0"/>
                            <a:ea typeface="Cambria Math" panose="02040503050406030204" pitchFamily="18" charset="0"/>
                          </a:rPr>
                        </m:ctrlPr>
                      </m:dPr>
                      <m:e>
                        <m:bar>
                          <m:barPr>
                            <m:ctrlPr>
                              <a:rPr lang="en-GB" b="1" i="1" smtClean="0">
                                <a:latin typeface="Cambria Math" panose="02040503050406030204" pitchFamily="18" charset="0"/>
                                <a:ea typeface="Cambria Math" panose="02040503050406030204" pitchFamily="18" charset="0"/>
                              </a:rPr>
                            </m:ctrlPr>
                          </m:barPr>
                          <m:e>
                            <m:r>
                              <a:rPr lang="en-GB" b="1" i="1" smtClean="0">
                                <a:latin typeface="Cambria Math" panose="02040503050406030204" pitchFamily="18" charset="0"/>
                                <a:ea typeface="Cambria Math" panose="02040503050406030204" pitchFamily="18" charset="0"/>
                              </a:rPr>
                              <m:t>𝒙</m:t>
                            </m:r>
                          </m:e>
                        </m:bar>
                      </m:e>
                    </m:d>
                    <m:r>
                      <a:rPr lang="en-GB" b="1"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𝟖𝟔</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𝟏𝟖</m:t>
                    </m:r>
                  </m:oMath>
                </a14:m>
                <a:r>
                  <a:rPr lang="en-GB" sz="2000" b="0" i="1" dirty="0">
                    <a:latin typeface="Cambria Math" panose="02040503050406030204" pitchFamily="18" charset="0"/>
                    <a:ea typeface="Cambria Math" panose="02040503050406030204" pitchFamily="18" charset="0"/>
                  </a:rPr>
                  <a:t>, and </a:t>
                </a:r>
                <a14:m>
                  <m:oMath xmlns:m="http://schemas.openxmlformats.org/officeDocument/2006/math">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m:t>
                            </m:r>
                            <m:bar>
                              <m:barPr>
                                <m:ctrlPr>
                                  <a:rPr lang="en-GB" sz="2000" b="0" i="1" smtClean="0">
                                    <a:latin typeface="Cambria Math" panose="02040503050406030204" pitchFamily="18" charset="0"/>
                                    <a:ea typeface="Cambria Math" panose="02040503050406030204" pitchFamily="18" charset="0"/>
                                  </a:rPr>
                                </m:ctrlPr>
                              </m:barPr>
                              <m:e>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m:t>
                                </m:r>
                              </m:e>
                            </m:bar>
                          </m:den>
                        </m:f>
                      </m:e>
                    </m:rad>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num>
                          <m:den>
                            <m:r>
                              <a:rPr lang="en-GB" sz="2000" b="0" i="1" smtClean="0">
                                <a:latin typeface="Cambria Math" panose="02040503050406030204" pitchFamily="18" charset="0"/>
                                <a:ea typeface="Cambria Math" panose="02040503050406030204" pitchFamily="18" charset="0"/>
                              </a:rPr>
                              <m:t>𝑛</m:t>
                            </m:r>
                          </m:den>
                        </m:f>
                      </m:e>
                    </m:rad>
                  </m:oMath>
                </a14:m>
                <a:r>
                  <a:rPr lang="en-GB" sz="2000" b="0" i="1" dirty="0">
                    <a:latin typeface="Cambria Math" panose="02040503050406030204" pitchFamily="18" charset="0"/>
                    <a:ea typeface="Cambria Math" panose="02040503050406030204" pitchFamily="18" charset="0"/>
                  </a:rPr>
                  <a:t> =</a:t>
                </a:r>
                <a:r>
                  <a:rPr lang="en-GB" dirty="0">
                    <a:ea typeface="Cambria Math" panose="02040503050406030204" pitchFamily="18" charset="0"/>
                  </a:rPr>
                  <a:t> </a:t>
                </a:r>
                <a14:m>
                  <m:oMath xmlns:m="http://schemas.openxmlformats.org/officeDocument/2006/math">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𝟎</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b="0" i="1" smtClean="0">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11</m:t>
                    </m:r>
                  </m:oMath>
                </a14:m>
                <a:r>
                  <a:rPr lang="en-GB" sz="2000" b="0" i="1" dirty="0">
                    <a:latin typeface="Cambria Math" panose="02040503050406030204" pitchFamily="18" charset="0"/>
                    <a:ea typeface="Cambria Math" panose="02040503050406030204" pitchFamily="18" charset="0"/>
                  </a:rPr>
                  <a:t> 	</a:t>
                </a:r>
              </a:p>
              <a:p>
                <a:pPr marL="0" indent="0">
                  <a:buNone/>
                </a:pPr>
                <a:r>
                  <a:rPr lang="en-GB" dirty="0"/>
                  <a:t>An approximate 95% confidence interval for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is </a:t>
                </a:r>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96</m:t>
                        </m:r>
                        <m:rad>
                          <m:radPr>
                            <m:degHide m:val="on"/>
                            <m:ctrlPr>
                              <a:rPr lang="en-GB" i="1" smtClean="0">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96</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e>
                    </m:d>
                  </m:oMath>
                </a14:m>
                <a:endParaRPr lang="en-GB" dirty="0"/>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22</m:t>
                        </m:r>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91</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0</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22</m:t>
                        </m:r>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69</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3</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13</m:t>
                        </m:r>
                      </m:e>
                    </m:d>
                  </m:oMath>
                </a14:m>
                <a:endParaRPr lang="en-GB"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1345809" cy="3848100"/>
              </a:xfrm>
              <a:blipFill>
                <a:blip r:embed="rId4"/>
                <a:stretch>
                  <a:fillRect l="-161" t="-158"/>
                </a:stretch>
              </a:blipFill>
            </p:spPr>
            <p:txBody>
              <a:bodyPr/>
              <a:lstStyle/>
              <a:p>
                <a:r>
                  <a:rPr lang="en-GB">
                    <a:noFill/>
                  </a:rPr>
                  <a:t> </a:t>
                </a:r>
              </a:p>
            </p:txBody>
          </p:sp>
        </mc:Fallback>
      </mc:AlternateContent>
    </p:spTree>
    <p:extLst>
      <p:ext uri="{BB962C8B-B14F-4D97-AF65-F5344CB8AC3E}">
        <p14:creationId xmlns:p14="http://schemas.microsoft.com/office/powerpoint/2010/main" val="148300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92AC-3B03-CEB8-F1B9-8DDD6C54EE6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C76361-2911-2347-6AFF-3785DB20549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EEE91484-714B-21B9-DAC2-1ADFA825E0F5}"/>
              </a:ext>
            </a:extLst>
          </p:cNvPr>
          <p:cNvPicPr>
            <a:picLocks noChangeAspect="1"/>
          </p:cNvPicPr>
          <p:nvPr/>
        </p:nvPicPr>
        <p:blipFill>
          <a:blip r:embed="rId3"/>
          <a:srcRect l="41182" t="17094" r="38077" b="48904"/>
          <a:stretch>
            <a:fillRect/>
          </a:stretch>
        </p:blipFill>
        <p:spPr>
          <a:xfrm>
            <a:off x="1151674" y="1669836"/>
            <a:ext cx="5448417" cy="5024041"/>
          </a:xfrm>
          <a:prstGeom prst="rect">
            <a:avLst/>
          </a:prstGeom>
        </p:spPr>
      </p:pic>
      <p:pic>
        <p:nvPicPr>
          <p:cNvPr id="13" name="Picture 12">
            <a:extLst>
              <a:ext uri="{FF2B5EF4-FFF2-40B4-BE49-F238E27FC236}">
                <a16:creationId xmlns:a16="http://schemas.microsoft.com/office/drawing/2014/main" id="{3155ECE8-B7F2-DFEF-B30A-AB8F6A9FA7C0}"/>
              </a:ext>
            </a:extLst>
          </p:cNvPr>
          <p:cNvPicPr>
            <a:picLocks noChangeAspect="1"/>
          </p:cNvPicPr>
          <p:nvPr/>
        </p:nvPicPr>
        <p:blipFill>
          <a:blip r:embed="rId4"/>
          <a:srcRect l="20385" t="48035" r="61731" b="20511"/>
          <a:stretch>
            <a:fillRect/>
          </a:stretch>
        </p:blipFill>
        <p:spPr>
          <a:xfrm>
            <a:off x="6937130" y="2930764"/>
            <a:ext cx="2180493" cy="2157046"/>
          </a:xfrm>
          <a:prstGeom prst="rect">
            <a:avLst/>
          </a:prstGeom>
        </p:spPr>
      </p:pic>
      <p:sp>
        <p:nvSpPr>
          <p:cNvPr id="15" name="TextBox 14">
            <a:extLst>
              <a:ext uri="{FF2B5EF4-FFF2-40B4-BE49-F238E27FC236}">
                <a16:creationId xmlns:a16="http://schemas.microsoft.com/office/drawing/2014/main" id="{0FB529D8-6B98-1EB7-06D3-8A6E13B4478E}"/>
              </a:ext>
            </a:extLst>
          </p:cNvPr>
          <p:cNvSpPr txBox="1"/>
          <p:nvPr/>
        </p:nvSpPr>
        <p:spPr>
          <a:xfrm>
            <a:off x="9372601" y="2114285"/>
            <a:ext cx="2180493" cy="2031325"/>
          </a:xfrm>
          <a:prstGeom prst="rect">
            <a:avLst/>
          </a:prstGeom>
          <a:noFill/>
        </p:spPr>
        <p:txBody>
          <a:bodyPr wrap="square" rtlCol="0">
            <a:spAutoFit/>
          </a:bodyPr>
          <a:lstStyle/>
          <a:p>
            <a:r>
              <a:rPr lang="en-GB" dirty="0">
                <a:latin typeface="DM Sans" pitchFamily="2" charset="0"/>
              </a:rPr>
              <a:t>What is the average number of hours per day that young adults in the UK spend on their smartphones?</a:t>
            </a:r>
          </a:p>
        </p:txBody>
      </p:sp>
      <p:cxnSp>
        <p:nvCxnSpPr>
          <p:cNvPr id="18" name="Straight Arrow Connector 17">
            <a:extLst>
              <a:ext uri="{FF2B5EF4-FFF2-40B4-BE49-F238E27FC236}">
                <a16:creationId xmlns:a16="http://schemas.microsoft.com/office/drawing/2014/main" id="{CCE9895C-F834-B3E4-6F66-036EA285FEEF}"/>
              </a:ext>
            </a:extLst>
          </p:cNvPr>
          <p:cNvCxnSpPr/>
          <p:nvPr/>
        </p:nvCxnSpPr>
        <p:spPr>
          <a:xfrm flipV="1">
            <a:off x="8581292" y="3176949"/>
            <a:ext cx="791309" cy="69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3CA4CC4-B2A8-970F-8AD0-BA8A7EB0CA61}"/>
              </a:ext>
            </a:extLst>
          </p:cNvPr>
          <p:cNvSpPr txBox="1"/>
          <p:nvPr/>
        </p:nvSpPr>
        <p:spPr>
          <a:xfrm>
            <a:off x="980283" y="457200"/>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Research Questions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F6E598-799D-C3AF-66C3-9A43C3DC6333}"/>
                  </a:ext>
                </a:extLst>
              </p:cNvPr>
              <p:cNvSpPr txBox="1"/>
              <p:nvPr/>
            </p:nvSpPr>
            <p:spPr>
              <a:xfrm>
                <a:off x="6705600" y="4656923"/>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3" name="TextBox 2">
                <a:extLst>
                  <a:ext uri="{FF2B5EF4-FFF2-40B4-BE49-F238E27FC236}">
                    <a16:creationId xmlns:a16="http://schemas.microsoft.com/office/drawing/2014/main" id="{7FF6E598-799D-C3AF-66C3-9A43C3DC6333}"/>
                  </a:ext>
                </a:extLst>
              </p:cNvPr>
              <p:cNvSpPr txBox="1">
                <a:spLocks noRot="1" noChangeAspect="1" noMove="1" noResize="1" noEditPoints="1" noAdjustHandles="1" noChangeArrowheads="1" noChangeShapeType="1" noTextEdit="1"/>
              </p:cNvSpPr>
              <p:nvPr/>
            </p:nvSpPr>
            <p:spPr>
              <a:xfrm>
                <a:off x="6705600" y="4656923"/>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7CDB14-F0D3-2774-8C9A-2A5CCDFA93F9}"/>
                  </a:ext>
                </a:extLst>
              </p:cNvPr>
              <p:cNvSpPr txBox="1"/>
              <p:nvPr/>
            </p:nvSpPr>
            <p:spPr>
              <a:xfrm>
                <a:off x="7828866" y="4656923"/>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5" name="TextBox 4">
                <a:extLst>
                  <a:ext uri="{FF2B5EF4-FFF2-40B4-BE49-F238E27FC236}">
                    <a16:creationId xmlns:a16="http://schemas.microsoft.com/office/drawing/2014/main" id="{D37CDB14-F0D3-2774-8C9A-2A5CCDFA93F9}"/>
                  </a:ext>
                </a:extLst>
              </p:cNvPr>
              <p:cNvSpPr txBox="1">
                <a:spLocks noRot="1" noChangeAspect="1" noMove="1" noResize="1" noEditPoints="1" noAdjustHandles="1" noChangeArrowheads="1" noChangeShapeType="1" noTextEdit="1"/>
              </p:cNvSpPr>
              <p:nvPr/>
            </p:nvSpPr>
            <p:spPr>
              <a:xfrm>
                <a:off x="7828866" y="4656923"/>
                <a:ext cx="752425"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96009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F42087D-BD36-C320-B406-E53200DCCB0C}"/>
                  </a:ext>
                </a:extLst>
              </p:cNvPr>
              <p:cNvSpPr/>
              <p:nvPr/>
            </p:nvSpPr>
            <p:spPr>
              <a:xfrm>
                <a:off x="9053" y="9053"/>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3600" b="1" dirty="0">
                    <a:ln w="0"/>
                    <a:solidFill>
                      <a:schemeClr val="bg1"/>
                    </a:solidFill>
                    <a:effectLst>
                      <a:outerShdw blurRad="38100" dist="19050" dir="2700000" algn="tl" rotWithShape="0">
                        <a:schemeClr val="dk1">
                          <a:alpha val="40000"/>
                        </a:schemeClr>
                      </a:outerShdw>
                    </a:effectLst>
                  </a:rPr>
                  <a:t>	 Confidence interval for </a:t>
                </a:r>
                <a14:m>
                  <m:oMath xmlns:m="http://schemas.openxmlformats.org/officeDocument/2006/math">
                    <m:r>
                      <a:rPr lang="en-GB" sz="3600" b="1" i="1" smtClean="0">
                        <a:latin typeface="Cambria Math" panose="02040503050406030204" pitchFamily="18" charset="0"/>
                        <a:ea typeface="Cambria Math" panose="02040503050406030204" pitchFamily="18" charset="0"/>
                      </a:rPr>
                      <m:t>𝝁</m:t>
                    </m:r>
                  </m:oMath>
                </a14:m>
                <a:r>
                  <a:rPr lang="en-GB" sz="3600" b="1" dirty="0">
                    <a:ln w="0"/>
                    <a:solidFill>
                      <a:schemeClr val="bg1"/>
                    </a:solidFill>
                    <a:effectLst>
                      <a:outerShdw blurRad="38100" dist="19050" dir="2700000" algn="tl" rotWithShape="0">
                        <a:schemeClr val="dk1">
                          <a:alpha val="40000"/>
                        </a:schemeClr>
                      </a:outerShdw>
                    </a:effectLst>
                  </a:rPr>
                  <a:t> when </a:t>
                </a:r>
                <a14:m>
                  <m:oMath xmlns:m="http://schemas.openxmlformats.org/officeDocument/2006/math">
                    <m:r>
                      <a:rPr lang="en-GB" sz="3600" b="1" i="1" smtClean="0">
                        <a:latin typeface="Cambria Math" panose="02040503050406030204" pitchFamily="18" charset="0"/>
                        <a:ea typeface="Cambria Math" panose="02040503050406030204" pitchFamily="18" charset="0"/>
                      </a:rPr>
                      <m:t>𝝈</m:t>
                    </m:r>
                  </m:oMath>
                </a14:m>
                <a:r>
                  <a:rPr lang="en-GB" sz="3600" b="1" dirty="0">
                    <a:ln w="0"/>
                    <a:solidFill>
                      <a:schemeClr val="bg1"/>
                    </a:solidFill>
                    <a:effectLst>
                      <a:outerShdw blurRad="38100" dist="19050" dir="2700000" algn="tl" rotWithShape="0">
                        <a:schemeClr val="dk1">
                          <a:alpha val="40000"/>
                        </a:schemeClr>
                      </a:outerShdw>
                    </a:effectLst>
                  </a:rPr>
                  <a:t> is known</a:t>
                </a:r>
              </a:p>
            </p:txBody>
          </p:sp>
        </mc:Choice>
        <mc:Fallback xmlns="">
          <p:sp>
            <p:nvSpPr>
              <p:cNvPr id="4" name="Rectangle 3">
                <a:extLst>
                  <a:ext uri="{FF2B5EF4-FFF2-40B4-BE49-F238E27FC236}">
                    <a16:creationId xmlns:a16="http://schemas.microsoft.com/office/drawing/2014/main" id="{0F42087D-BD36-C320-B406-E53200DCCB0C}"/>
                  </a:ext>
                </a:extLst>
              </p:cNvPr>
              <p:cNvSpPr>
                <a:spLocks noRot="1" noChangeAspect="1" noMove="1" noResize="1" noEditPoints="1" noAdjustHandles="1" noChangeArrowheads="1" noChangeShapeType="1" noTextEdit="1"/>
              </p:cNvSpPr>
              <p:nvPr/>
            </p:nvSpPr>
            <p:spPr>
              <a:xfrm>
                <a:off x="9053" y="9053"/>
                <a:ext cx="12192000" cy="132296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2CE9E-A468-8CFD-995F-2C09C6E6DEA0}"/>
                  </a:ext>
                </a:extLst>
              </p:cNvPr>
              <p:cNvSpPr>
                <a:spLocks noGrp="1"/>
              </p:cNvSpPr>
              <p:nvPr>
                <p:ph idx="1"/>
              </p:nvPr>
            </p:nvSpPr>
            <p:spPr>
              <a:xfrm>
                <a:off x="625211" y="1715254"/>
                <a:ext cx="11345809" cy="3848100"/>
              </a:xfrm>
            </p:spPr>
            <p:txBody>
              <a:bodyPr>
                <a:normAutofit fontScale="70000" lnSpcReduction="20000"/>
              </a:bodyPr>
              <a:lstStyle/>
              <a:p>
                <a:pPr marL="0" indent="0">
                  <a:buNone/>
                </a:pPr>
                <a:r>
                  <a:rPr lang="en-GB" dirty="0"/>
                  <a:t>Model: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30</m:t>
                        </m:r>
                      </m:sub>
                    </m:sSub>
                  </m:oMath>
                </a14:m>
                <a:r>
                  <a:rPr lang="en-GB" dirty="0"/>
                  <a:t> independent, which each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b="0" i="1" smtClean="0">
                            <a:latin typeface="Cambria Math" panose="02040503050406030204" pitchFamily="18" charset="0"/>
                          </a:rPr>
                          <m:t>𝑖</m:t>
                        </m:r>
                      </m:sub>
                    </m:sSub>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sSup>
                      <m:sSupPr>
                        <m:ctrlPr>
                          <a:rPr lang="en-GB" b="1" i="1" smtClean="0">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smtClean="0">
                            <a:latin typeface="Cambria Math" panose="02040503050406030204" pitchFamily="18" charset="0"/>
                            <a:ea typeface="Cambria Math" panose="02040503050406030204" pitchFamily="18" charset="0"/>
                          </a:rPr>
                          <m:t>𝟐</m:t>
                        </m:r>
                      </m:sup>
                    </m:sSup>
                    <m:r>
                      <a:rPr lang="en-GB" b="0" i="1" smtClean="0">
                        <a:latin typeface="Cambria Math" panose="02040503050406030204" pitchFamily="18" charset="0"/>
                        <a:ea typeface="Cambria Math" panose="02040503050406030204" pitchFamily="18" charset="0"/>
                      </a:rPr>
                      <m:t>)</m:t>
                    </m:r>
                  </m:oMath>
                </a14:m>
                <a:endParaRPr lang="en-GB" dirty="0"/>
              </a:p>
              <a:p>
                <a:pPr marL="0" indent="0">
                  <a:buNone/>
                </a:pPr>
                <a:r>
                  <a:rPr lang="en-GB" dirty="0"/>
                  <a:t>Data: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.78, 3.93, 3, 2.77, 2.83, 2.08, 0, 3.37, 1.10, 3.30, 3.04, 3, 3, 2.20, 3.22, 2.30, 3.95, 2.83, 3.76, 4.25, 3.43, 4.50, 1.39, 4.11, 3.22, 2.77, 3.99, 3.74, 0, 2.48 </m:t>
                    </m:r>
                  </m:oMath>
                </a14:m>
                <a:r>
                  <a:rPr lang="en-GB" dirty="0"/>
                  <a:t>	</a:t>
                </a:r>
              </a:p>
              <a:p>
                <a:pPr marL="0" indent="0">
                  <a:buNone/>
                </a:pPr>
                <a14:m>
                  <m:oMath xmlns:m="http://schemas.openxmlformats.org/officeDocument/2006/math">
                    <m:acc>
                      <m:accPr>
                        <m:chr m:val="̂"/>
                        <m:ctrlPr>
                          <a:rPr lang="en-GB" b="1" i="1" smtClean="0">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𝝁</m:t>
                        </m:r>
                      </m:e>
                    </m:acc>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𝟗𝟏</m:t>
                    </m:r>
                  </m:oMath>
                </a14:m>
                <a:r>
                  <a:rPr lang="en-GB" sz="2000" b="0" i="1" dirty="0">
                    <a:latin typeface="Cambria Math" panose="02040503050406030204" pitchFamily="18" charset="0"/>
                    <a:ea typeface="Cambria Math" panose="02040503050406030204" pitchFamily="18" charset="0"/>
                  </a:rPr>
                  <a:t> , </a:t>
                </a:r>
                <a14:m>
                  <m:oMath xmlns:m="http://schemas.openxmlformats.org/officeDocument/2006/math">
                    <m:r>
                      <a:rPr lang="en-GB" b="1" i="1" smtClean="0">
                        <a:latin typeface="Cambria Math" panose="02040503050406030204" pitchFamily="18" charset="0"/>
                        <a:ea typeface="Cambria Math" panose="02040503050406030204" pitchFamily="18" charset="0"/>
                      </a:rPr>
                      <m:t>𝑲</m:t>
                    </m:r>
                    <m:d>
                      <m:dPr>
                        <m:ctrlPr>
                          <a:rPr lang="en-GB" b="1" i="1" smtClean="0">
                            <a:latin typeface="Cambria Math" panose="02040503050406030204" pitchFamily="18" charset="0"/>
                            <a:ea typeface="Cambria Math" panose="02040503050406030204" pitchFamily="18" charset="0"/>
                          </a:rPr>
                        </m:ctrlPr>
                      </m:dPr>
                      <m:e>
                        <m:bar>
                          <m:barPr>
                            <m:ctrlPr>
                              <a:rPr lang="en-GB" b="1" i="1" smtClean="0">
                                <a:latin typeface="Cambria Math" panose="02040503050406030204" pitchFamily="18" charset="0"/>
                                <a:ea typeface="Cambria Math" panose="02040503050406030204" pitchFamily="18" charset="0"/>
                              </a:rPr>
                            </m:ctrlPr>
                          </m:barPr>
                          <m:e>
                            <m:r>
                              <a:rPr lang="en-GB" b="1" i="1" smtClean="0">
                                <a:latin typeface="Cambria Math" panose="02040503050406030204" pitchFamily="18" charset="0"/>
                                <a:ea typeface="Cambria Math" panose="02040503050406030204" pitchFamily="18" charset="0"/>
                              </a:rPr>
                              <m:t>𝒙</m:t>
                            </m:r>
                          </m:e>
                        </m:bar>
                      </m:e>
                    </m:d>
                    <m:r>
                      <a:rPr lang="en-GB" b="1" i="1">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𝟖𝟔</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𝟏𝟖</m:t>
                    </m:r>
                  </m:oMath>
                </a14:m>
                <a:r>
                  <a:rPr lang="en-GB" sz="2000" b="0" i="1" dirty="0">
                    <a:latin typeface="Cambria Math" panose="02040503050406030204" pitchFamily="18" charset="0"/>
                    <a:ea typeface="Cambria Math" panose="02040503050406030204" pitchFamily="18" charset="0"/>
                  </a:rPr>
                  <a:t>, and </a:t>
                </a:r>
                <a14:m>
                  <m:oMath xmlns:m="http://schemas.openxmlformats.org/officeDocument/2006/math">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m:t>
                            </m:r>
                          </m:num>
                          <m:den>
                            <m:r>
                              <a:rPr lang="en-GB" sz="2000" b="0" i="1" smtClean="0">
                                <a:latin typeface="Cambria Math" panose="02040503050406030204" pitchFamily="18" charset="0"/>
                                <a:ea typeface="Cambria Math" panose="02040503050406030204" pitchFamily="18" charset="0"/>
                              </a:rPr>
                              <m:t>𝑘</m:t>
                            </m:r>
                            <m:r>
                              <a:rPr lang="en-GB" sz="2000" b="0" i="1" smtClean="0">
                                <a:latin typeface="Cambria Math" panose="02040503050406030204" pitchFamily="18" charset="0"/>
                                <a:ea typeface="Cambria Math" panose="02040503050406030204" pitchFamily="18" charset="0"/>
                              </a:rPr>
                              <m:t>(</m:t>
                            </m:r>
                            <m:bar>
                              <m:barPr>
                                <m:ctrlPr>
                                  <a:rPr lang="en-GB" sz="2000" b="0" i="1" smtClean="0">
                                    <a:latin typeface="Cambria Math" panose="02040503050406030204" pitchFamily="18" charset="0"/>
                                    <a:ea typeface="Cambria Math" panose="02040503050406030204" pitchFamily="18" charset="0"/>
                                  </a:rPr>
                                </m:ctrlPr>
                              </m:barPr>
                              <m:e>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m:t>
                                </m:r>
                              </m:e>
                            </m:bar>
                          </m:den>
                        </m:f>
                      </m:e>
                    </m:rad>
                    <m:r>
                      <a:rPr lang="en-GB" sz="2000" b="0" i="1" smtClean="0">
                        <a:latin typeface="Cambria Math" panose="02040503050406030204" pitchFamily="18" charset="0"/>
                        <a:ea typeface="Cambria Math" panose="02040503050406030204" pitchFamily="18" charset="0"/>
                      </a:rPr>
                      <m:t>=</m:t>
                    </m:r>
                    <m:rad>
                      <m:radPr>
                        <m:degHide m:val="on"/>
                        <m:ctrlPr>
                          <a:rPr lang="en-GB" sz="2000" b="0" i="1" smtClean="0">
                            <a:latin typeface="Cambria Math" panose="02040503050406030204" pitchFamily="18" charset="0"/>
                            <a:ea typeface="Cambria Math" panose="02040503050406030204" pitchFamily="18" charset="0"/>
                          </a:rPr>
                        </m:ctrlPr>
                      </m:radPr>
                      <m:deg/>
                      <m:e>
                        <m:f>
                          <m:fPr>
                            <m:ctrlPr>
                              <a:rPr lang="en-GB" sz="2000" b="0" i="1" smtClean="0">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𝝈</m:t>
                                </m:r>
                              </m:e>
                              <m:sup>
                                <m:r>
                                  <a:rPr lang="en-GB" b="1" i="1">
                                    <a:latin typeface="Cambria Math" panose="02040503050406030204" pitchFamily="18" charset="0"/>
                                    <a:ea typeface="Cambria Math" panose="02040503050406030204" pitchFamily="18" charset="0"/>
                                  </a:rPr>
                                  <m:t>𝟐</m:t>
                                </m:r>
                              </m:sup>
                            </m:sSup>
                          </m:num>
                          <m:den>
                            <m:r>
                              <a:rPr lang="en-GB" sz="2000" b="0" i="1" smtClean="0">
                                <a:latin typeface="Cambria Math" panose="02040503050406030204" pitchFamily="18" charset="0"/>
                                <a:ea typeface="Cambria Math" panose="02040503050406030204" pitchFamily="18" charset="0"/>
                              </a:rPr>
                              <m:t>𝑛</m:t>
                            </m:r>
                          </m:den>
                        </m:f>
                      </m:e>
                    </m:rad>
                  </m:oMath>
                </a14:m>
                <a:r>
                  <a:rPr lang="en-GB" sz="2000" b="0" i="1" dirty="0">
                    <a:latin typeface="Cambria Math" panose="02040503050406030204" pitchFamily="18" charset="0"/>
                    <a:ea typeface="Cambria Math" panose="02040503050406030204" pitchFamily="18" charset="0"/>
                  </a:rPr>
                  <a:t> =</a:t>
                </a:r>
                <a:r>
                  <a:rPr lang="en-GB" dirty="0">
                    <a:ea typeface="Cambria Math" panose="02040503050406030204" pitchFamily="18" charset="0"/>
                  </a:rPr>
                  <a:t> </a:t>
                </a:r>
                <a14:m>
                  <m:oMath xmlns:m="http://schemas.openxmlformats.org/officeDocument/2006/math">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𝟎</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b="0" i="1" smtClean="0">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=0.11</m:t>
                    </m:r>
                  </m:oMath>
                </a14:m>
                <a:r>
                  <a:rPr lang="en-GB" sz="2000" b="0" i="1" dirty="0">
                    <a:latin typeface="Cambria Math" panose="02040503050406030204" pitchFamily="18" charset="0"/>
                    <a:ea typeface="Cambria Math" panose="02040503050406030204" pitchFamily="18" charset="0"/>
                  </a:rPr>
                  <a:t> 	</a:t>
                </a:r>
              </a:p>
              <a:p>
                <a:pPr marL="0" indent="0">
                  <a:buNone/>
                </a:pPr>
                <a:r>
                  <a:rPr lang="en-GB" dirty="0"/>
                  <a:t>An approximate 95% confidence interval for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a:t> is </a:t>
                </a:r>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2.91</m:t>
                        </m:r>
                        <m:r>
                          <a:rPr lang="en-GB" b="0" i="1" smtClean="0">
                            <a:latin typeface="Cambria Math" panose="02040503050406030204" pitchFamily="18" charset="0"/>
                            <a:ea typeface="Cambria Math" panose="02040503050406030204" pitchFamily="18" charset="0"/>
                          </a:rPr>
                          <m:t>−1.96</m:t>
                        </m:r>
                        <m:rad>
                          <m:radPr>
                            <m:degHide m:val="on"/>
                            <m:ctrlPr>
                              <a:rPr lang="en-GB" i="1" smtClean="0">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.91+1.96</m:t>
                        </m:r>
                        <m:rad>
                          <m:radPr>
                            <m:degHide m:val="on"/>
                            <m:ctrlPr>
                              <a:rPr lang="en-GB" i="1">
                                <a:latin typeface="Cambria Math" panose="02040503050406030204" pitchFamily="18" charset="0"/>
                                <a:ea typeface="Cambria Math" panose="02040503050406030204" pitchFamily="18" charset="0"/>
                              </a:rPr>
                            </m:ctrlPr>
                          </m:radPr>
                          <m:deg/>
                          <m:e>
                            <m:f>
                              <m:fPr>
                                <m:ctrlPr>
                                  <a:rPr lang="en-GB" i="1">
                                    <a:latin typeface="Cambria Math" panose="02040503050406030204" pitchFamily="18" charset="0"/>
                                    <a:ea typeface="Cambria Math" panose="02040503050406030204" pitchFamily="18" charset="0"/>
                                  </a:rPr>
                                </m:ctrlPr>
                              </m:fPr>
                              <m:num>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𝟎</m:t>
                                    </m:r>
                                    <m:r>
                                      <a:rPr lang="en-GB" b="1" i="1">
                                        <a:latin typeface="Cambria Math" panose="02040503050406030204" pitchFamily="18" charset="0"/>
                                        <a:ea typeface="Cambria Math" panose="02040503050406030204" pitchFamily="18" charset="0"/>
                                      </a:rPr>
                                      <m:t>.</m:t>
                                    </m:r>
                                    <m:r>
                                      <a:rPr lang="en-GB" b="1" i="1">
                                        <a:latin typeface="Cambria Math" panose="02040503050406030204" pitchFamily="18" charset="0"/>
                                        <a:ea typeface="Cambria Math" panose="02040503050406030204" pitchFamily="18" charset="0"/>
                                      </a:rPr>
                                      <m:t>𝟓𝟗</m:t>
                                    </m:r>
                                  </m:e>
                                  <m:sup>
                                    <m:r>
                                      <a:rPr lang="en-GB" b="1" i="1">
                                        <a:latin typeface="Cambria Math" panose="02040503050406030204" pitchFamily="18" charset="0"/>
                                        <a:ea typeface="Cambria Math" panose="02040503050406030204" pitchFamily="18" charset="0"/>
                                      </a:rPr>
                                      <m:t>𝟐</m:t>
                                    </m:r>
                                  </m:sup>
                                </m:sSup>
                              </m:num>
                              <m:den>
                                <m:r>
                                  <a:rPr lang="en-GB" i="1">
                                    <a:latin typeface="Cambria Math" panose="02040503050406030204" pitchFamily="18" charset="0"/>
                                    <a:ea typeface="Cambria Math" panose="02040503050406030204" pitchFamily="18" charset="0"/>
                                  </a:rPr>
                                  <m:t>30</m:t>
                                </m:r>
                              </m:den>
                            </m:f>
                          </m:e>
                        </m:rad>
                      </m:e>
                    </m:d>
                  </m:oMath>
                </a14:m>
                <a:endParaRPr lang="en-GB" dirty="0"/>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r>
                          <a:rPr lang="en-GB" b="0" i="1" smtClean="0">
                            <a:latin typeface="Cambria Math" panose="02040503050406030204" pitchFamily="18" charset="0"/>
                          </a:rPr>
                          <m:t>2.91</m:t>
                        </m:r>
                        <m:r>
                          <a:rPr lang="en-GB" b="0" i="1" smtClean="0">
                            <a:latin typeface="Cambria Math" panose="02040503050406030204" pitchFamily="18" charset="0"/>
                            <a:ea typeface="Cambria Math" panose="02040503050406030204" pitchFamily="18" charset="0"/>
                          </a:rPr>
                          <m:t>−0.22,</m:t>
                        </m:r>
                        <m:r>
                          <a:rPr lang="en-GB"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.91+0.22</m:t>
                        </m:r>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2.69,3.13</m:t>
                        </m:r>
                      </m:e>
                    </m:d>
                  </m:oMath>
                </a14:m>
                <a:endParaRPr lang="en-GB" dirty="0"/>
              </a:p>
              <a:p>
                <a:pPr marL="0" indent="0">
                  <a:buNone/>
                </a:pPr>
                <a:r>
                  <a:rPr lang="en-GB" dirty="0"/>
                  <a:t>An approximate 95% confidence interval for </a:t>
                </a:r>
                <a14:m>
                  <m:oMath xmlns:m="http://schemas.openxmlformats.org/officeDocument/2006/math">
                    <m:sSup>
                      <m:sSupPr>
                        <m:ctrlPr>
                          <a:rPr lang="en-GB" b="1" i="1" smtClean="0">
                            <a:latin typeface="Cambria Math" panose="02040503050406030204" pitchFamily="18" charset="0"/>
                            <a:ea typeface="Cambria Math" panose="02040503050406030204" pitchFamily="18" charset="0"/>
                          </a:rPr>
                        </m:ctrlPr>
                      </m:sSupPr>
                      <m:e>
                        <m:r>
                          <a:rPr lang="en-GB" b="1" i="1" smtClean="0">
                            <a:latin typeface="Cambria Math" panose="02040503050406030204" pitchFamily="18" charset="0"/>
                            <a:ea typeface="Cambria Math" panose="02040503050406030204" pitchFamily="18" charset="0"/>
                          </a:rPr>
                          <m:t>℮</m:t>
                        </m:r>
                      </m:e>
                      <m:sup>
                        <m:r>
                          <a:rPr lang="en-GB" b="1" i="1" smtClean="0">
                            <a:latin typeface="Cambria Math" panose="02040503050406030204" pitchFamily="18" charset="0"/>
                            <a:ea typeface="Cambria Math" panose="02040503050406030204" pitchFamily="18" charset="0"/>
                          </a:rPr>
                          <m:t>𝒖</m:t>
                        </m:r>
                      </m:sup>
                    </m:sSup>
                  </m:oMath>
                </a14:m>
                <a:r>
                  <a:rPr lang="en-GB" dirty="0"/>
                  <a:t> is</a:t>
                </a:r>
              </a:p>
              <a:p>
                <a:pPr marL="0" indent="0">
                  <a:buNone/>
                </a:pPr>
                <a:r>
                  <a:rPr lang="en-GB" b="0" dirty="0"/>
                  <a:t>	</a:t>
                </a:r>
                <a14:m>
                  <m:oMath xmlns:m="http://schemas.openxmlformats.org/officeDocument/2006/math">
                    <m:d>
                      <m:dPr>
                        <m:ctrlPr>
                          <a:rPr lang="en-GB" i="1" smtClean="0">
                            <a:latin typeface="Cambria Math" panose="02040503050406030204" pitchFamily="18" charset="0"/>
                          </a:rPr>
                        </m:ctrlPr>
                      </m:dPr>
                      <m:e>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m:t>
                            </m:r>
                          </m:e>
                          <m:sup>
                            <m:r>
                              <a:rPr lang="en-GB" b="1" i="1" smtClean="0">
                                <a:latin typeface="Cambria Math" panose="02040503050406030204" pitchFamily="18" charset="0"/>
                                <a:ea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𝟔𝟗</m:t>
                            </m:r>
                          </m:sup>
                        </m:sSup>
                        <m:r>
                          <a:rPr lang="en-GB" b="0" i="1" smtClean="0">
                            <a:latin typeface="Cambria Math" panose="02040503050406030204" pitchFamily="18" charset="0"/>
                            <a:ea typeface="Cambria Math" panose="02040503050406030204" pitchFamily="18" charset="0"/>
                          </a:rPr>
                          <m:t>,</m:t>
                        </m:r>
                        <m:sSup>
                          <m:sSupPr>
                            <m:ctrlPr>
                              <a:rPr lang="en-GB" b="1" i="1">
                                <a:latin typeface="Cambria Math" panose="02040503050406030204" pitchFamily="18" charset="0"/>
                                <a:ea typeface="Cambria Math" panose="02040503050406030204" pitchFamily="18" charset="0"/>
                              </a:rPr>
                            </m:ctrlPr>
                          </m:sSupPr>
                          <m:e>
                            <m:r>
                              <a:rPr lang="en-GB" b="1" i="1">
                                <a:latin typeface="Cambria Math" panose="02040503050406030204" pitchFamily="18" charset="0"/>
                                <a:ea typeface="Cambria Math" panose="02040503050406030204" pitchFamily="18" charset="0"/>
                              </a:rPr>
                              <m:t>℮</m:t>
                            </m:r>
                          </m:e>
                          <m:sup>
                            <m:r>
                              <a:rPr lang="en-GB" b="1" i="1" smtClean="0">
                                <a:latin typeface="Cambria Math" panose="02040503050406030204" pitchFamily="18" charset="0"/>
                                <a:ea typeface="Cambria Math" panose="02040503050406030204" pitchFamily="18" charset="0"/>
                              </a:rPr>
                              <m:t>𝟑</m:t>
                            </m:r>
                            <m:r>
                              <a:rPr lang="en-GB" b="1"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𝟏𝟑</m:t>
                            </m:r>
                          </m:sup>
                        </m:sSup>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15,23</m:t>
                        </m:r>
                      </m:e>
                    </m:d>
                  </m:oMath>
                </a14:m>
                <a:endParaRPr lang="en-GB" dirty="0"/>
              </a:p>
              <a:p>
                <a:pPr marL="0" indent="0">
                  <a:buNone/>
                </a:pPr>
                <a:endParaRPr lang="en-GB" dirty="0"/>
              </a:p>
              <a:p>
                <a:pPr marL="0" indent="0">
                  <a:buNone/>
                </a:pPr>
                <a:endParaRPr lang="en-GB" b="0" dirty="0">
                  <a:ea typeface="Cambria Math" panose="02040503050406030204" pitchFamily="18" charset="0"/>
                </a:endParaRPr>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C522CE9E-A468-8CFD-995F-2C09C6E6DEA0}"/>
                  </a:ext>
                </a:extLst>
              </p:cNvPr>
              <p:cNvSpPr>
                <a:spLocks noGrp="1" noRot="1" noChangeAspect="1" noMove="1" noResize="1" noEditPoints="1" noAdjustHandles="1" noChangeArrowheads="1" noChangeShapeType="1" noTextEdit="1"/>
              </p:cNvSpPr>
              <p:nvPr>
                <p:ph idx="1"/>
              </p:nvPr>
            </p:nvSpPr>
            <p:spPr>
              <a:xfrm>
                <a:off x="625211" y="1715254"/>
                <a:ext cx="11345809" cy="3848100"/>
              </a:xfrm>
              <a:blipFill>
                <a:blip r:embed="rId4"/>
                <a:stretch>
                  <a:fillRect l="-161" t="-158"/>
                </a:stretch>
              </a:blipFill>
            </p:spPr>
            <p:txBody>
              <a:bodyPr/>
              <a:lstStyle/>
              <a:p>
                <a:r>
                  <a:rPr lang="en-GB">
                    <a:noFill/>
                  </a:rPr>
                  <a:t> </a:t>
                </a:r>
              </a:p>
            </p:txBody>
          </p:sp>
        </mc:Fallback>
      </mc:AlternateContent>
    </p:spTree>
    <p:extLst>
      <p:ext uri="{BB962C8B-B14F-4D97-AF65-F5344CB8AC3E}">
        <p14:creationId xmlns:p14="http://schemas.microsoft.com/office/powerpoint/2010/main" val="63840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9BC82-1686-91C7-3E6F-8345C7A82A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FAE0D2-5CFF-4534-2BAA-8A0635AB001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F2A71017-259F-6BA4-6FF9-E60C48968600}"/>
              </a:ext>
            </a:extLst>
          </p:cNvPr>
          <p:cNvPicPr>
            <a:picLocks noChangeAspect="1"/>
          </p:cNvPicPr>
          <p:nvPr/>
        </p:nvPicPr>
        <p:blipFill>
          <a:blip r:embed="rId3"/>
          <a:srcRect l="41182" t="17094" r="38077" b="48904"/>
          <a:stretch>
            <a:fillRect/>
          </a:stretch>
        </p:blipFill>
        <p:spPr>
          <a:xfrm>
            <a:off x="1151674" y="1669836"/>
            <a:ext cx="5448417" cy="5024041"/>
          </a:xfrm>
          <a:prstGeom prst="rect">
            <a:avLst/>
          </a:prstGeom>
        </p:spPr>
      </p:pic>
      <p:pic>
        <p:nvPicPr>
          <p:cNvPr id="13" name="Picture 12">
            <a:extLst>
              <a:ext uri="{FF2B5EF4-FFF2-40B4-BE49-F238E27FC236}">
                <a16:creationId xmlns:a16="http://schemas.microsoft.com/office/drawing/2014/main" id="{8FD5B4D4-CBF8-706F-E9C3-546ECA7EE451}"/>
              </a:ext>
            </a:extLst>
          </p:cNvPr>
          <p:cNvPicPr>
            <a:picLocks noChangeAspect="1"/>
          </p:cNvPicPr>
          <p:nvPr/>
        </p:nvPicPr>
        <p:blipFill>
          <a:blip r:embed="rId4"/>
          <a:srcRect l="20385" t="48035" r="61731" b="20511"/>
          <a:stretch>
            <a:fillRect/>
          </a:stretch>
        </p:blipFill>
        <p:spPr>
          <a:xfrm>
            <a:off x="6937130" y="2778364"/>
            <a:ext cx="2180493" cy="2157046"/>
          </a:xfrm>
          <a:prstGeom prst="rect">
            <a:avLst/>
          </a:prstGeom>
        </p:spPr>
      </p:pic>
      <p:sp>
        <p:nvSpPr>
          <p:cNvPr id="15" name="TextBox 14">
            <a:extLst>
              <a:ext uri="{FF2B5EF4-FFF2-40B4-BE49-F238E27FC236}">
                <a16:creationId xmlns:a16="http://schemas.microsoft.com/office/drawing/2014/main" id="{4609A5D0-9718-A6AD-15BD-A1985368E7F4}"/>
              </a:ext>
            </a:extLst>
          </p:cNvPr>
          <p:cNvSpPr txBox="1"/>
          <p:nvPr/>
        </p:nvSpPr>
        <p:spPr>
          <a:xfrm>
            <a:off x="9372601" y="1513506"/>
            <a:ext cx="2180493" cy="2031325"/>
          </a:xfrm>
          <a:prstGeom prst="rect">
            <a:avLst/>
          </a:prstGeom>
          <a:noFill/>
        </p:spPr>
        <p:txBody>
          <a:bodyPr wrap="square" rtlCol="0">
            <a:spAutoFit/>
          </a:bodyPr>
          <a:lstStyle/>
          <a:p>
            <a:r>
              <a:rPr lang="en-GB" dirty="0">
                <a:latin typeface="DM Sans" pitchFamily="2" charset="0"/>
              </a:rPr>
              <a:t>What is the average number of hours per day that young adults in the UK spend on their smartphones?</a:t>
            </a:r>
          </a:p>
        </p:txBody>
      </p:sp>
      <p:sp>
        <p:nvSpPr>
          <p:cNvPr id="16" name="TextBox 15">
            <a:extLst>
              <a:ext uri="{FF2B5EF4-FFF2-40B4-BE49-F238E27FC236}">
                <a16:creationId xmlns:a16="http://schemas.microsoft.com/office/drawing/2014/main" id="{5C6FCF62-A6A9-72F9-52E2-BC69B4BD0219}"/>
              </a:ext>
            </a:extLst>
          </p:cNvPr>
          <p:cNvSpPr txBox="1"/>
          <p:nvPr/>
        </p:nvSpPr>
        <p:spPr>
          <a:xfrm>
            <a:off x="9454662" y="3615169"/>
            <a:ext cx="2180493" cy="1200329"/>
          </a:xfrm>
          <a:prstGeom prst="rect">
            <a:avLst/>
          </a:prstGeom>
          <a:noFill/>
        </p:spPr>
        <p:txBody>
          <a:bodyPr wrap="square" rtlCol="0">
            <a:spAutoFit/>
          </a:bodyPr>
          <a:lstStyle/>
          <a:p>
            <a:r>
              <a:rPr lang="en-GB" dirty="0">
                <a:latin typeface="DM Sans" pitchFamily="2" charset="0"/>
              </a:rPr>
              <a:t>What is the average lunch cost for all students at this university?</a:t>
            </a:r>
          </a:p>
        </p:txBody>
      </p:sp>
      <p:cxnSp>
        <p:nvCxnSpPr>
          <p:cNvPr id="18" name="Straight Arrow Connector 17">
            <a:extLst>
              <a:ext uri="{FF2B5EF4-FFF2-40B4-BE49-F238E27FC236}">
                <a16:creationId xmlns:a16="http://schemas.microsoft.com/office/drawing/2014/main" id="{57A66CAD-AD8A-B747-F21D-18A2F1CBBD1D}"/>
              </a:ext>
            </a:extLst>
          </p:cNvPr>
          <p:cNvCxnSpPr/>
          <p:nvPr/>
        </p:nvCxnSpPr>
        <p:spPr>
          <a:xfrm flipV="1">
            <a:off x="8581292" y="3024549"/>
            <a:ext cx="791309" cy="69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57A90D-29F8-3013-D58B-842BCFC14141}"/>
              </a:ext>
            </a:extLst>
          </p:cNvPr>
          <p:cNvCxnSpPr/>
          <p:nvPr/>
        </p:nvCxnSpPr>
        <p:spPr>
          <a:xfrm>
            <a:off x="8569569" y="3786549"/>
            <a:ext cx="885093" cy="14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690AAFF-A5F9-02A5-4800-B9C13D0A9CF5}"/>
              </a:ext>
            </a:extLst>
          </p:cNvPr>
          <p:cNvSpPr txBox="1"/>
          <p:nvPr/>
        </p:nvSpPr>
        <p:spPr>
          <a:xfrm>
            <a:off x="980283" y="457200"/>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Research Questions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6CF35E-9FE4-14DD-52F5-B7CDC9F43167}"/>
                  </a:ext>
                </a:extLst>
              </p:cNvPr>
              <p:cNvSpPr txBox="1"/>
              <p:nvPr/>
            </p:nvSpPr>
            <p:spPr>
              <a:xfrm>
                <a:off x="6705600" y="4656923"/>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3" name="TextBox 2">
                <a:extLst>
                  <a:ext uri="{FF2B5EF4-FFF2-40B4-BE49-F238E27FC236}">
                    <a16:creationId xmlns:a16="http://schemas.microsoft.com/office/drawing/2014/main" id="{376CF35E-9FE4-14DD-52F5-B7CDC9F43167}"/>
                  </a:ext>
                </a:extLst>
              </p:cNvPr>
              <p:cNvSpPr txBox="1">
                <a:spLocks noRot="1" noChangeAspect="1" noMove="1" noResize="1" noEditPoints="1" noAdjustHandles="1" noChangeArrowheads="1" noChangeShapeType="1" noTextEdit="1"/>
              </p:cNvSpPr>
              <p:nvPr/>
            </p:nvSpPr>
            <p:spPr>
              <a:xfrm>
                <a:off x="6705600" y="4656923"/>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5691C4-6DB1-1160-5269-946E771CD5D4}"/>
                  </a:ext>
                </a:extLst>
              </p:cNvPr>
              <p:cNvSpPr txBox="1"/>
              <p:nvPr/>
            </p:nvSpPr>
            <p:spPr>
              <a:xfrm>
                <a:off x="7828866" y="4656923"/>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5" name="TextBox 4">
                <a:extLst>
                  <a:ext uri="{FF2B5EF4-FFF2-40B4-BE49-F238E27FC236}">
                    <a16:creationId xmlns:a16="http://schemas.microsoft.com/office/drawing/2014/main" id="{455691C4-6DB1-1160-5269-946E771CD5D4}"/>
                  </a:ext>
                </a:extLst>
              </p:cNvPr>
              <p:cNvSpPr txBox="1">
                <a:spLocks noRot="1" noChangeAspect="1" noMove="1" noResize="1" noEditPoints="1" noAdjustHandles="1" noChangeArrowheads="1" noChangeShapeType="1" noTextEdit="1"/>
              </p:cNvSpPr>
              <p:nvPr/>
            </p:nvSpPr>
            <p:spPr>
              <a:xfrm>
                <a:off x="7828866" y="4656923"/>
                <a:ext cx="752425"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0311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99D55-0D2F-D989-8822-81B6493526D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5E476D5-7BF1-A225-0263-F9D1C542B349}"/>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0CF42C4D-243A-6DE0-4203-0738F8DBE104}"/>
              </a:ext>
            </a:extLst>
          </p:cNvPr>
          <p:cNvPicPr>
            <a:picLocks noChangeAspect="1"/>
          </p:cNvPicPr>
          <p:nvPr/>
        </p:nvPicPr>
        <p:blipFill>
          <a:blip r:embed="rId3"/>
          <a:srcRect l="41182" t="17094" r="38077" b="48904"/>
          <a:stretch>
            <a:fillRect/>
          </a:stretch>
        </p:blipFill>
        <p:spPr>
          <a:xfrm>
            <a:off x="1151674" y="1669836"/>
            <a:ext cx="5448417" cy="5024041"/>
          </a:xfrm>
          <a:prstGeom prst="rect">
            <a:avLst/>
          </a:prstGeom>
        </p:spPr>
      </p:pic>
      <p:pic>
        <p:nvPicPr>
          <p:cNvPr id="13" name="Picture 12">
            <a:extLst>
              <a:ext uri="{FF2B5EF4-FFF2-40B4-BE49-F238E27FC236}">
                <a16:creationId xmlns:a16="http://schemas.microsoft.com/office/drawing/2014/main" id="{4B484593-D50F-9383-D860-0E90B1E28F26}"/>
              </a:ext>
            </a:extLst>
          </p:cNvPr>
          <p:cNvPicPr>
            <a:picLocks noChangeAspect="1"/>
          </p:cNvPicPr>
          <p:nvPr/>
        </p:nvPicPr>
        <p:blipFill>
          <a:blip r:embed="rId4"/>
          <a:srcRect l="20385" t="48035" r="61731" b="20511"/>
          <a:stretch>
            <a:fillRect/>
          </a:stretch>
        </p:blipFill>
        <p:spPr>
          <a:xfrm>
            <a:off x="6937130" y="2778364"/>
            <a:ext cx="2180493" cy="2157046"/>
          </a:xfrm>
          <a:prstGeom prst="rect">
            <a:avLst/>
          </a:prstGeom>
        </p:spPr>
      </p:pic>
      <p:sp>
        <p:nvSpPr>
          <p:cNvPr id="14" name="TextBox 13">
            <a:extLst>
              <a:ext uri="{FF2B5EF4-FFF2-40B4-BE49-F238E27FC236}">
                <a16:creationId xmlns:a16="http://schemas.microsoft.com/office/drawing/2014/main" id="{8C141AB3-92C4-06EB-0DBB-C3A7B462FA4F}"/>
              </a:ext>
            </a:extLst>
          </p:cNvPr>
          <p:cNvSpPr txBox="1"/>
          <p:nvPr/>
        </p:nvSpPr>
        <p:spPr>
          <a:xfrm>
            <a:off x="9372601" y="5054853"/>
            <a:ext cx="2180493" cy="1477328"/>
          </a:xfrm>
          <a:prstGeom prst="rect">
            <a:avLst/>
          </a:prstGeom>
          <a:noFill/>
        </p:spPr>
        <p:txBody>
          <a:bodyPr wrap="square" rtlCol="0">
            <a:spAutoFit/>
          </a:bodyPr>
          <a:lstStyle/>
          <a:p>
            <a:r>
              <a:rPr lang="en-GB" dirty="0">
                <a:latin typeface="DM Sans" pitchFamily="2" charset="0"/>
              </a:rPr>
              <a:t>What is the average number of hours per week young adults watch TV?</a:t>
            </a:r>
          </a:p>
        </p:txBody>
      </p:sp>
      <p:sp>
        <p:nvSpPr>
          <p:cNvPr id="15" name="TextBox 14">
            <a:extLst>
              <a:ext uri="{FF2B5EF4-FFF2-40B4-BE49-F238E27FC236}">
                <a16:creationId xmlns:a16="http://schemas.microsoft.com/office/drawing/2014/main" id="{00576C4A-E3D8-CB1D-36F1-CAB83711EBC4}"/>
              </a:ext>
            </a:extLst>
          </p:cNvPr>
          <p:cNvSpPr txBox="1"/>
          <p:nvPr/>
        </p:nvSpPr>
        <p:spPr>
          <a:xfrm>
            <a:off x="9372601" y="1539054"/>
            <a:ext cx="2180493" cy="2031325"/>
          </a:xfrm>
          <a:prstGeom prst="rect">
            <a:avLst/>
          </a:prstGeom>
          <a:noFill/>
        </p:spPr>
        <p:txBody>
          <a:bodyPr wrap="square" rtlCol="0">
            <a:spAutoFit/>
          </a:bodyPr>
          <a:lstStyle/>
          <a:p>
            <a:r>
              <a:rPr lang="en-GB" dirty="0">
                <a:latin typeface="DM Sans" pitchFamily="2" charset="0"/>
              </a:rPr>
              <a:t>What is the average number of hours per day that young adults in the UK spend on their smartphones?</a:t>
            </a:r>
          </a:p>
        </p:txBody>
      </p:sp>
      <p:sp>
        <p:nvSpPr>
          <p:cNvPr id="16" name="TextBox 15">
            <a:extLst>
              <a:ext uri="{FF2B5EF4-FFF2-40B4-BE49-F238E27FC236}">
                <a16:creationId xmlns:a16="http://schemas.microsoft.com/office/drawing/2014/main" id="{7BBFF282-78E3-986A-9B55-5222DB12D46C}"/>
              </a:ext>
            </a:extLst>
          </p:cNvPr>
          <p:cNvSpPr txBox="1"/>
          <p:nvPr/>
        </p:nvSpPr>
        <p:spPr>
          <a:xfrm>
            <a:off x="9454662" y="3615169"/>
            <a:ext cx="2180493" cy="1200329"/>
          </a:xfrm>
          <a:prstGeom prst="rect">
            <a:avLst/>
          </a:prstGeom>
          <a:noFill/>
        </p:spPr>
        <p:txBody>
          <a:bodyPr wrap="square" rtlCol="0">
            <a:spAutoFit/>
          </a:bodyPr>
          <a:lstStyle/>
          <a:p>
            <a:r>
              <a:rPr lang="en-GB" dirty="0">
                <a:latin typeface="DM Sans" pitchFamily="2" charset="0"/>
              </a:rPr>
              <a:t>What is the average lunch cost for all students at this university?</a:t>
            </a:r>
          </a:p>
        </p:txBody>
      </p:sp>
      <p:cxnSp>
        <p:nvCxnSpPr>
          <p:cNvPr id="18" name="Straight Arrow Connector 17">
            <a:extLst>
              <a:ext uri="{FF2B5EF4-FFF2-40B4-BE49-F238E27FC236}">
                <a16:creationId xmlns:a16="http://schemas.microsoft.com/office/drawing/2014/main" id="{94D8076F-6ED8-A8E2-5B55-06D01AAFAE92}"/>
              </a:ext>
            </a:extLst>
          </p:cNvPr>
          <p:cNvCxnSpPr/>
          <p:nvPr/>
        </p:nvCxnSpPr>
        <p:spPr>
          <a:xfrm flipV="1">
            <a:off x="8581292" y="2965934"/>
            <a:ext cx="791309" cy="691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EF5B48-6F8E-D6E2-5A21-25E2EE69FAD3}"/>
              </a:ext>
            </a:extLst>
          </p:cNvPr>
          <p:cNvCxnSpPr/>
          <p:nvPr/>
        </p:nvCxnSpPr>
        <p:spPr>
          <a:xfrm>
            <a:off x="8569569" y="3727934"/>
            <a:ext cx="885093" cy="14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A72687-FF19-D8C8-D1C5-C2338DAA224E}"/>
              </a:ext>
            </a:extLst>
          </p:cNvPr>
          <p:cNvCxnSpPr>
            <a:cxnSpLocks/>
          </p:cNvCxnSpPr>
          <p:nvPr/>
        </p:nvCxnSpPr>
        <p:spPr>
          <a:xfrm>
            <a:off x="8616460" y="3737112"/>
            <a:ext cx="756141" cy="1878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EBA4159-B0DB-1DD1-6C1B-7214C1184693}"/>
              </a:ext>
            </a:extLst>
          </p:cNvPr>
          <p:cNvSpPr txBox="1"/>
          <p:nvPr/>
        </p:nvSpPr>
        <p:spPr>
          <a:xfrm>
            <a:off x="980283" y="468923"/>
            <a:ext cx="6792117"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Population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9FF4D4-16EB-C9EA-F770-D71AEBE8293C}"/>
                  </a:ext>
                </a:extLst>
              </p:cNvPr>
              <p:cNvSpPr txBox="1"/>
              <p:nvPr/>
            </p:nvSpPr>
            <p:spPr>
              <a:xfrm>
                <a:off x="6705600" y="4656923"/>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6" name="TextBox 5">
                <a:extLst>
                  <a:ext uri="{FF2B5EF4-FFF2-40B4-BE49-F238E27FC236}">
                    <a16:creationId xmlns:a16="http://schemas.microsoft.com/office/drawing/2014/main" id="{B39FF4D4-16EB-C9EA-F770-D71AEBE8293C}"/>
                  </a:ext>
                </a:extLst>
              </p:cNvPr>
              <p:cNvSpPr txBox="1">
                <a:spLocks noRot="1" noChangeAspect="1" noMove="1" noResize="1" noEditPoints="1" noAdjustHandles="1" noChangeArrowheads="1" noChangeShapeType="1" noTextEdit="1"/>
              </p:cNvSpPr>
              <p:nvPr/>
            </p:nvSpPr>
            <p:spPr>
              <a:xfrm>
                <a:off x="6705600" y="4656923"/>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734F7A-3FDE-F4C6-B67B-F2E7F72CC48B}"/>
                  </a:ext>
                </a:extLst>
              </p:cNvPr>
              <p:cNvSpPr txBox="1"/>
              <p:nvPr/>
            </p:nvSpPr>
            <p:spPr>
              <a:xfrm>
                <a:off x="7828866" y="4656923"/>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8" name="TextBox 7">
                <a:extLst>
                  <a:ext uri="{FF2B5EF4-FFF2-40B4-BE49-F238E27FC236}">
                    <a16:creationId xmlns:a16="http://schemas.microsoft.com/office/drawing/2014/main" id="{2C734F7A-3FDE-F4C6-B67B-F2E7F72CC48B}"/>
                  </a:ext>
                </a:extLst>
              </p:cNvPr>
              <p:cNvSpPr txBox="1">
                <a:spLocks noRot="1" noChangeAspect="1" noMove="1" noResize="1" noEditPoints="1" noAdjustHandles="1" noChangeArrowheads="1" noChangeShapeType="1" noTextEdit="1"/>
              </p:cNvSpPr>
              <p:nvPr/>
            </p:nvSpPr>
            <p:spPr>
              <a:xfrm>
                <a:off x="7828866" y="4656923"/>
                <a:ext cx="752425"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88271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142A-4638-0C3D-666F-66369734CF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5283E6-D42B-A89D-7E56-EB12AE9577C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21985BA-BA6E-5F20-94C0-FCC76E743392}"/>
              </a:ext>
            </a:extLst>
          </p:cNvPr>
          <p:cNvPicPr>
            <a:picLocks noChangeAspect="1"/>
          </p:cNvPicPr>
          <p:nvPr/>
        </p:nvPicPr>
        <p:blipFill>
          <a:blip r:embed="rId3"/>
          <a:srcRect l="20385" t="48035" r="61731" b="20511"/>
          <a:stretch>
            <a:fillRect/>
          </a:stretch>
        </p:blipFill>
        <p:spPr>
          <a:xfrm>
            <a:off x="1711569" y="3188667"/>
            <a:ext cx="2180493" cy="2157046"/>
          </a:xfrm>
          <a:prstGeom prst="rect">
            <a:avLst/>
          </a:prstGeom>
        </p:spPr>
      </p:pic>
      <p:sp>
        <p:nvSpPr>
          <p:cNvPr id="8" name="TextBox 7">
            <a:extLst>
              <a:ext uri="{FF2B5EF4-FFF2-40B4-BE49-F238E27FC236}">
                <a16:creationId xmlns:a16="http://schemas.microsoft.com/office/drawing/2014/main" id="{B26BFB5A-9E93-8F60-DE9E-936503137C2F}"/>
              </a:ext>
            </a:extLst>
          </p:cNvPr>
          <p:cNvSpPr txBox="1"/>
          <p:nvPr/>
        </p:nvSpPr>
        <p:spPr>
          <a:xfrm>
            <a:off x="4355124" y="3728581"/>
            <a:ext cx="3499338" cy="923330"/>
          </a:xfrm>
          <a:prstGeom prst="rect">
            <a:avLst/>
          </a:prstGeom>
          <a:noFill/>
        </p:spPr>
        <p:txBody>
          <a:bodyPr wrap="square" rtlCol="0">
            <a:spAutoFit/>
          </a:bodyPr>
          <a:lstStyle/>
          <a:p>
            <a:r>
              <a:rPr lang="en-GB" dirty="0">
                <a:latin typeface="DM Sans" pitchFamily="2" charset="0"/>
              </a:rPr>
              <a:t>What is the average lunch cost for all students around the university campus?</a:t>
            </a:r>
          </a:p>
        </p:txBody>
      </p:sp>
      <p:cxnSp>
        <p:nvCxnSpPr>
          <p:cNvPr id="10" name="Straight Arrow Connector 9">
            <a:extLst>
              <a:ext uri="{FF2B5EF4-FFF2-40B4-BE49-F238E27FC236}">
                <a16:creationId xmlns:a16="http://schemas.microsoft.com/office/drawing/2014/main" id="{8C81B28F-31D9-78F5-99C4-99B492C31CD0}"/>
              </a:ext>
            </a:extLst>
          </p:cNvPr>
          <p:cNvCxnSpPr>
            <a:cxnSpLocks/>
          </p:cNvCxnSpPr>
          <p:nvPr/>
        </p:nvCxnSpPr>
        <p:spPr>
          <a:xfrm>
            <a:off x="3429000" y="4267190"/>
            <a:ext cx="9261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05CCEC1-4DE7-7215-BCDC-0F9D2FA25896}"/>
              </a:ext>
            </a:extLst>
          </p:cNvPr>
          <p:cNvSpPr txBox="1"/>
          <p:nvPr/>
        </p:nvSpPr>
        <p:spPr>
          <a:xfrm>
            <a:off x="4056184" y="2471910"/>
            <a:ext cx="6792117" cy="646331"/>
          </a:xfrm>
          <a:prstGeom prst="rect">
            <a:avLst/>
          </a:prstGeom>
          <a:noFill/>
        </p:spPr>
        <p:txBody>
          <a:bodyPr wrap="square" rtlCol="0">
            <a:spAutoFit/>
          </a:bodyPr>
          <a:lstStyle/>
          <a:p>
            <a:r>
              <a:rPr lang="en-GB" sz="3600" b="1" dirty="0">
                <a:latin typeface="Merriweather" panose="00000500000000000000" pitchFamily="2" charset="0"/>
              </a:rPr>
              <a:t>The Core Question</a:t>
            </a:r>
          </a:p>
        </p:txBody>
      </p:sp>
      <p:sp>
        <p:nvSpPr>
          <p:cNvPr id="15" name="Google Shape;92;p14">
            <a:extLst>
              <a:ext uri="{FF2B5EF4-FFF2-40B4-BE49-F238E27FC236}">
                <a16:creationId xmlns:a16="http://schemas.microsoft.com/office/drawing/2014/main" id="{945C77A5-426D-BD18-4F20-F53F526C2E29}"/>
              </a:ext>
            </a:extLst>
          </p:cNvPr>
          <p:cNvSpPr/>
          <p:nvPr/>
        </p:nvSpPr>
        <p:spPr>
          <a:xfrm>
            <a:off x="5619750" y="2065829"/>
            <a:ext cx="952500" cy="47625"/>
          </a:xfrm>
          <a:prstGeom prst="rect">
            <a:avLst/>
          </a:prstGeom>
          <a:solidFill>
            <a:srgbClr val="11CA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F8E79200-A449-E0C6-D9E5-2E19CEF0766F}"/>
              </a:ext>
            </a:extLst>
          </p:cNvPr>
          <p:cNvSpPr txBox="1"/>
          <p:nvPr/>
        </p:nvSpPr>
        <p:spPr>
          <a:xfrm>
            <a:off x="2571750" y="6125330"/>
            <a:ext cx="6096000" cy="369332"/>
          </a:xfrm>
          <a:prstGeom prst="rect">
            <a:avLst/>
          </a:prstGeom>
          <a:noFill/>
        </p:spPr>
        <p:txBody>
          <a:bodyPr wrap="square">
            <a:spAutoFit/>
          </a:bodyPr>
          <a:lstStyle/>
          <a:p>
            <a:r>
              <a:rPr lang="en-GB" dirty="0"/>
              <a:t>https://app.wooclap.com/HASMOK?from=instruction-slide</a:t>
            </a:r>
          </a:p>
        </p:txBody>
      </p:sp>
    </p:spTree>
    <p:extLst>
      <p:ext uri="{BB962C8B-B14F-4D97-AF65-F5344CB8AC3E}">
        <p14:creationId xmlns:p14="http://schemas.microsoft.com/office/powerpoint/2010/main" val="625416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96D27-1D05-E7EA-28F1-485965B7F7A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17A4AA5-71DD-F5E2-BB8A-522B1D80B264}"/>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pic>
        <p:nvPicPr>
          <p:cNvPr id="13" name="Google Shape;111;p15" descr="image.png">
            <a:extLst>
              <a:ext uri="{FF2B5EF4-FFF2-40B4-BE49-F238E27FC236}">
                <a16:creationId xmlns:a16="http://schemas.microsoft.com/office/drawing/2014/main" id="{F0458575-39A9-9F07-6BD4-6523871622F5}"/>
              </a:ext>
            </a:extLst>
          </p:cNvPr>
          <p:cNvPicPr preferRelativeResize="0"/>
          <p:nvPr/>
        </p:nvPicPr>
        <p:blipFill rotWithShape="1">
          <a:blip r:embed="rId3">
            <a:alphaModFix/>
          </a:blip>
          <a:srcRect/>
          <a:stretch/>
        </p:blipFill>
        <p:spPr>
          <a:xfrm>
            <a:off x="6479565" y="1916723"/>
            <a:ext cx="6415820" cy="3804131"/>
          </a:xfrm>
          <a:prstGeom prst="rect">
            <a:avLst/>
          </a:prstGeom>
          <a:noFill/>
          <a:ln>
            <a:noFill/>
          </a:ln>
        </p:spPr>
      </p:pic>
      <p:sp>
        <p:nvSpPr>
          <p:cNvPr id="2" name="TextBox 1">
            <a:extLst>
              <a:ext uri="{FF2B5EF4-FFF2-40B4-BE49-F238E27FC236}">
                <a16:creationId xmlns:a16="http://schemas.microsoft.com/office/drawing/2014/main" id="{16008E90-F3B2-925E-CAAC-9FA8D8DF0A7E}"/>
              </a:ext>
            </a:extLst>
          </p:cNvPr>
          <p:cNvSpPr txBox="1"/>
          <p:nvPr/>
        </p:nvSpPr>
        <p:spPr>
          <a:xfrm>
            <a:off x="980283" y="457200"/>
            <a:ext cx="102152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The “Easy” answer: Descriptive Stats</a:t>
            </a:r>
          </a:p>
        </p:txBody>
      </p:sp>
      <p:sp>
        <p:nvSpPr>
          <p:cNvPr id="3" name="Google Shape;101;p15">
            <a:extLst>
              <a:ext uri="{FF2B5EF4-FFF2-40B4-BE49-F238E27FC236}">
                <a16:creationId xmlns:a16="http://schemas.microsoft.com/office/drawing/2014/main" id="{E99C32AB-E460-3256-5FC6-900131D085A2}"/>
              </a:ext>
            </a:extLst>
          </p:cNvPr>
          <p:cNvSpPr txBox="1"/>
          <p:nvPr/>
        </p:nvSpPr>
        <p:spPr>
          <a:xfrm>
            <a:off x="571500" y="2190750"/>
            <a:ext cx="5550693" cy="381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0" i="0" u="none" strike="noStrike" cap="none" dirty="0">
                <a:solidFill>
                  <a:srgbClr val="005088"/>
                </a:solidFill>
                <a:latin typeface="Merriweather"/>
                <a:ea typeface="Merriweather"/>
                <a:cs typeface="Merriweather"/>
                <a:sym typeface="Merriweather"/>
              </a:rPr>
              <a:t>Job 1: Descriptive Statistics</a:t>
            </a:r>
            <a:endParaRPr dirty="0"/>
          </a:p>
        </p:txBody>
      </p:sp>
      <mc:AlternateContent xmlns:mc="http://schemas.openxmlformats.org/markup-compatibility/2006" xmlns:a14="http://schemas.microsoft.com/office/drawing/2010/main">
        <mc:Choice Requires="a14">
          <p:sp>
            <p:nvSpPr>
              <p:cNvPr id="19" name="Google Shape;102;p15">
                <a:extLst>
                  <a:ext uri="{FF2B5EF4-FFF2-40B4-BE49-F238E27FC236}">
                    <a16:creationId xmlns:a16="http://schemas.microsoft.com/office/drawing/2014/main" id="{7918233C-878D-5D9B-A16D-B3E85198D79B}"/>
                  </a:ext>
                </a:extLst>
              </p:cNvPr>
              <p:cNvSpPr txBox="1"/>
              <p:nvPr/>
            </p:nvSpPr>
            <p:spPr>
              <a:xfrm>
                <a:off x="571500" y="3036277"/>
                <a:ext cx="5286375" cy="207749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dirty="0">
                    <a:solidFill>
                      <a:srgbClr val="1E293B"/>
                    </a:solidFill>
                    <a:latin typeface="DM Sans"/>
                    <a:ea typeface="DM Sans"/>
                    <a:cs typeface="DM Sans"/>
                    <a:sym typeface="DM Sans"/>
                  </a:rPr>
                  <a:t>This is the first branch. We describe what we can see.</a:t>
                </a:r>
              </a:p>
              <a:p>
                <a:pPr marL="0" marR="0" lvl="0" indent="0" algn="l" rtl="0">
                  <a:lnSpc>
                    <a:spcPct val="150000"/>
                  </a:lnSpc>
                  <a:spcBef>
                    <a:spcPts val="0"/>
                  </a:spcBef>
                  <a:spcAft>
                    <a:spcPts val="0"/>
                  </a:spcAft>
                  <a:buNone/>
                </a:pPr>
                <a:endParaRPr lang="en-US" sz="1500" dirty="0">
                  <a:solidFill>
                    <a:srgbClr val="1E293B"/>
                  </a:solidFill>
                  <a:latin typeface="DM Sans"/>
                  <a:sym typeface="DM Sans"/>
                </a:endParaRPr>
              </a:p>
              <a:p>
                <a:pPr marL="285750" marR="0" lvl="0" indent="-285750" algn="l" rtl="0">
                  <a:lnSpc>
                    <a:spcPct val="150000"/>
                  </a:lnSpc>
                  <a:spcBef>
                    <a:spcPts val="0"/>
                  </a:spcBef>
                  <a:spcAft>
                    <a:spcPts val="0"/>
                  </a:spcAft>
                  <a:buFont typeface="Arial" panose="020B0604020202020204" pitchFamily="34" charset="0"/>
                  <a:buChar char="•"/>
                </a:pPr>
                <a:r>
                  <a:rPr lang="en-US" sz="1500" dirty="0">
                    <a:solidFill>
                      <a:srgbClr val="1E293B"/>
                    </a:solidFill>
                    <a:latin typeface="DM Sans"/>
                    <a:sym typeface="DM Sans"/>
                  </a:rPr>
                  <a:t>We survey a </a:t>
                </a:r>
                <a:r>
                  <a:rPr lang="en-US" sz="1500" b="1" dirty="0">
                    <a:solidFill>
                      <a:srgbClr val="1E293B"/>
                    </a:solidFill>
                    <a:latin typeface="DM Sans"/>
                    <a:sym typeface="DM Sans"/>
                  </a:rPr>
                  <a:t>Sample </a:t>
                </a:r>
                <a:r>
                  <a:rPr lang="en-US" sz="1500" dirty="0">
                    <a:solidFill>
                      <a:srgbClr val="1E293B"/>
                    </a:solidFill>
                    <a:latin typeface="DM Sans"/>
                    <a:sym typeface="DM Sans"/>
                  </a:rPr>
                  <a:t>of 100 students.</a:t>
                </a:r>
              </a:p>
              <a:p>
                <a:pPr marL="285750" marR="0" lvl="0" indent="-285750" algn="l" rtl="0">
                  <a:lnSpc>
                    <a:spcPct val="150000"/>
                  </a:lnSpc>
                  <a:spcBef>
                    <a:spcPts val="0"/>
                  </a:spcBef>
                  <a:spcAft>
                    <a:spcPts val="0"/>
                  </a:spcAft>
                  <a:buFont typeface="Arial" panose="020B0604020202020204" pitchFamily="34" charset="0"/>
                  <a:buChar char="•"/>
                </a:pPr>
                <a:r>
                  <a:rPr lang="en-US" sz="1500" dirty="0">
                    <a:solidFill>
                      <a:srgbClr val="1E293B"/>
                    </a:solidFill>
                    <a:latin typeface="DM Sans"/>
                    <a:sym typeface="DM Sans"/>
                  </a:rPr>
                  <a:t>We find their average (mean) costs is £ </a:t>
                </a:r>
                <a:r>
                  <a:rPr lang="en-US" sz="1500" b="1" dirty="0">
                    <a:solidFill>
                      <a:srgbClr val="1E293B"/>
                    </a:solidFill>
                    <a:latin typeface="DM Sans"/>
                    <a:sym typeface="DM Sans"/>
                  </a:rPr>
                  <a:t>9.03</a:t>
                </a:r>
                <a:endParaRPr lang="en-US" sz="1500" dirty="0">
                  <a:solidFill>
                    <a:srgbClr val="1E293B"/>
                  </a:solidFill>
                  <a:latin typeface="DM Sans"/>
                  <a:sym typeface="DM Sans"/>
                </a:endParaRPr>
              </a:p>
              <a:p>
                <a:pPr marL="285750" lvl="0" indent="-285750">
                  <a:lnSpc>
                    <a:spcPct val="150000"/>
                  </a:lnSpc>
                  <a:buFont typeface="Arial" panose="020B0604020202020204" pitchFamily="34" charset="0"/>
                  <a:buChar char="•"/>
                </a:pPr>
                <a:r>
                  <a:rPr lang="en-US" sz="1500" dirty="0">
                    <a:solidFill>
                      <a:srgbClr val="1E293B"/>
                    </a:solidFill>
                    <a:latin typeface="DM Sans"/>
                    <a:sym typeface="DM Sans"/>
                  </a:rPr>
                  <a:t>This average </a:t>
                </a:r>
                <a14:m>
                  <m:oMath xmlns:m="http://schemas.openxmlformats.org/officeDocument/2006/math">
                    <m:acc>
                      <m:accPr>
                        <m:chr m:val="̅"/>
                        <m:ctrlPr>
                          <a:rPr lang="en-US" sz="1500" b="1" i="1" smtClean="0">
                            <a:solidFill>
                              <a:srgbClr val="1E293B"/>
                            </a:solidFill>
                            <a:latin typeface="Cambria Math" panose="02040503050406030204" pitchFamily="18" charset="0"/>
                            <a:sym typeface="DM Sans"/>
                          </a:rPr>
                        </m:ctrlPr>
                      </m:accPr>
                      <m:e>
                        <m:r>
                          <a:rPr lang="en-GB" sz="1500" b="1" i="1" smtClean="0">
                            <a:solidFill>
                              <a:srgbClr val="1E293B"/>
                            </a:solidFill>
                            <a:latin typeface="Cambria Math" panose="02040503050406030204" pitchFamily="18" charset="0"/>
                            <a:sym typeface="DM Sans"/>
                          </a:rPr>
                          <m:t>𝑿</m:t>
                        </m:r>
                      </m:e>
                    </m:acc>
                  </m:oMath>
                </a14:m>
                <a:r>
                  <a:rPr lang="en-US" sz="1500" dirty="0">
                    <a:solidFill>
                      <a:srgbClr val="1E293B"/>
                    </a:solidFill>
                    <a:latin typeface="DM Sans"/>
                    <a:sym typeface="DM Sans"/>
                  </a:rPr>
                  <a:t> </a:t>
                </a:r>
                <a:r>
                  <a:rPr lang="en-GB" sz="1500" dirty="0"/>
                  <a:t> </a:t>
                </a:r>
                <a:r>
                  <a:rPr lang="en-GB" sz="1500" dirty="0">
                    <a:latin typeface="DM Sans" pitchFamily="2" charset="0"/>
                  </a:rPr>
                  <a:t>is a fact about our sample</a:t>
                </a:r>
              </a:p>
              <a:p>
                <a:pPr marL="285750" lvl="0" indent="-285750">
                  <a:lnSpc>
                    <a:spcPct val="150000"/>
                  </a:lnSpc>
                  <a:buFont typeface="Arial" panose="020B0604020202020204" pitchFamily="34" charset="0"/>
                  <a:buChar char="•"/>
                </a:pPr>
                <a:r>
                  <a:rPr lang="en-GB" sz="1500" dirty="0">
                    <a:latin typeface="DM Sans" pitchFamily="2" charset="0"/>
                  </a:rPr>
                  <a:t>We are simply describing the data we collected</a:t>
                </a:r>
                <a:endParaRPr sz="1500" dirty="0"/>
              </a:p>
            </p:txBody>
          </p:sp>
        </mc:Choice>
        <mc:Fallback xmlns="">
          <p:sp>
            <p:nvSpPr>
              <p:cNvPr id="19" name="Google Shape;102;p15">
                <a:extLst>
                  <a:ext uri="{FF2B5EF4-FFF2-40B4-BE49-F238E27FC236}">
                    <a16:creationId xmlns:a16="http://schemas.microsoft.com/office/drawing/2014/main" id="{7918233C-878D-5D9B-A16D-B3E85198D79B}"/>
                  </a:ext>
                </a:extLst>
              </p:cNvPr>
              <p:cNvSpPr txBox="1">
                <a:spLocks noRot="1" noChangeAspect="1" noMove="1" noResize="1" noEditPoints="1" noAdjustHandles="1" noChangeArrowheads="1" noChangeShapeType="1" noTextEdit="1"/>
              </p:cNvSpPr>
              <p:nvPr/>
            </p:nvSpPr>
            <p:spPr>
              <a:xfrm>
                <a:off x="571500" y="3036277"/>
                <a:ext cx="5286375" cy="2077492"/>
              </a:xfrm>
              <a:prstGeom prst="rect">
                <a:avLst/>
              </a:prstGeom>
              <a:blipFill>
                <a:blip r:embed="rId4"/>
                <a:stretch>
                  <a:fillRect l="-2191" b="-2933"/>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60C4E41-EFF5-0174-F055-2EA25643D727}"/>
                  </a:ext>
                </a:extLst>
              </p:cNvPr>
              <p:cNvSpPr txBox="1"/>
              <p:nvPr/>
            </p:nvSpPr>
            <p:spPr>
              <a:xfrm>
                <a:off x="8593016" y="1322962"/>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𝜇</m:t>
                      </m:r>
                    </m:oMath>
                  </m:oMathPara>
                </a14:m>
                <a:endParaRPr lang="en-GB" sz="4000" dirty="0"/>
              </a:p>
            </p:txBody>
          </p:sp>
        </mc:Choice>
        <mc:Fallback xmlns="">
          <p:sp>
            <p:nvSpPr>
              <p:cNvPr id="20" name="TextBox 19">
                <a:extLst>
                  <a:ext uri="{FF2B5EF4-FFF2-40B4-BE49-F238E27FC236}">
                    <a16:creationId xmlns:a16="http://schemas.microsoft.com/office/drawing/2014/main" id="{460C4E41-EFF5-0174-F055-2EA25643D727}"/>
                  </a:ext>
                </a:extLst>
              </p:cNvPr>
              <p:cNvSpPr txBox="1">
                <a:spLocks noRot="1" noChangeAspect="1" noMove="1" noResize="1" noEditPoints="1" noAdjustHandles="1" noChangeArrowheads="1" noChangeShapeType="1" noTextEdit="1"/>
              </p:cNvSpPr>
              <p:nvPr/>
            </p:nvSpPr>
            <p:spPr>
              <a:xfrm>
                <a:off x="8593016" y="1322962"/>
                <a:ext cx="1066800"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3A84302-284E-2BD3-35B7-248B76D89FF8}"/>
                  </a:ext>
                </a:extLst>
              </p:cNvPr>
              <p:cNvSpPr txBox="1"/>
              <p:nvPr/>
            </p:nvSpPr>
            <p:spPr>
              <a:xfrm>
                <a:off x="9716282" y="1322962"/>
                <a:ext cx="75242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ea typeface="Cambria Math" panose="02040503050406030204" pitchFamily="18" charset="0"/>
                        </a:rPr>
                        <m:t>𝜎</m:t>
                      </m:r>
                    </m:oMath>
                  </m:oMathPara>
                </a14:m>
                <a:endParaRPr lang="en-GB" sz="2800" dirty="0"/>
              </a:p>
            </p:txBody>
          </p:sp>
        </mc:Choice>
        <mc:Fallback xmlns="">
          <p:sp>
            <p:nvSpPr>
              <p:cNvPr id="21" name="TextBox 20">
                <a:extLst>
                  <a:ext uri="{FF2B5EF4-FFF2-40B4-BE49-F238E27FC236}">
                    <a16:creationId xmlns:a16="http://schemas.microsoft.com/office/drawing/2014/main" id="{53A84302-284E-2BD3-35B7-248B76D89FF8}"/>
                  </a:ext>
                </a:extLst>
              </p:cNvPr>
              <p:cNvSpPr txBox="1">
                <a:spLocks noRot="1" noChangeAspect="1" noMove="1" noResize="1" noEditPoints="1" noAdjustHandles="1" noChangeArrowheads="1" noChangeShapeType="1" noTextEdit="1"/>
              </p:cNvSpPr>
              <p:nvPr/>
            </p:nvSpPr>
            <p:spPr>
              <a:xfrm>
                <a:off x="9716282" y="1322962"/>
                <a:ext cx="752425" cy="61555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31E8FE1-2A57-4574-40E0-92FEE4BDB5F7}"/>
                  </a:ext>
                </a:extLst>
              </p:cNvPr>
              <p:cNvSpPr txBox="1"/>
              <p:nvPr/>
            </p:nvSpPr>
            <p:spPr>
              <a:xfrm>
                <a:off x="8593016" y="5785247"/>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latin typeface="Cambria Math" panose="02040503050406030204" pitchFamily="18" charset="0"/>
                            </a:rPr>
                          </m:ctrlPr>
                        </m:accPr>
                        <m:e>
                          <m:r>
                            <a:rPr lang="en-GB" sz="4000" b="0" i="1" smtClean="0">
                              <a:latin typeface="Cambria Math" panose="02040503050406030204" pitchFamily="18" charset="0"/>
                            </a:rPr>
                            <m:t>𝑋</m:t>
                          </m:r>
                        </m:e>
                      </m:acc>
                    </m:oMath>
                  </m:oMathPara>
                </a14:m>
                <a:endParaRPr lang="en-GB" sz="4000" dirty="0"/>
              </a:p>
            </p:txBody>
          </p:sp>
        </mc:Choice>
        <mc:Fallback xmlns="">
          <p:sp>
            <p:nvSpPr>
              <p:cNvPr id="22" name="TextBox 21">
                <a:extLst>
                  <a:ext uri="{FF2B5EF4-FFF2-40B4-BE49-F238E27FC236}">
                    <a16:creationId xmlns:a16="http://schemas.microsoft.com/office/drawing/2014/main" id="{431E8FE1-2A57-4574-40E0-92FEE4BDB5F7}"/>
                  </a:ext>
                </a:extLst>
              </p:cNvPr>
              <p:cNvSpPr txBox="1">
                <a:spLocks noRot="1" noChangeAspect="1" noMove="1" noResize="1" noEditPoints="1" noAdjustHandles="1" noChangeArrowheads="1" noChangeShapeType="1" noTextEdit="1"/>
              </p:cNvSpPr>
              <p:nvPr/>
            </p:nvSpPr>
            <p:spPr>
              <a:xfrm>
                <a:off x="8593016" y="5785247"/>
                <a:ext cx="1066800" cy="61555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3DBF7E8-7073-5B63-07AD-B149C80CC454}"/>
                  </a:ext>
                </a:extLst>
              </p:cNvPr>
              <p:cNvSpPr txBox="1"/>
              <p:nvPr/>
            </p:nvSpPr>
            <p:spPr>
              <a:xfrm>
                <a:off x="9659816" y="5761801"/>
                <a:ext cx="106680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panose="02040503050406030204" pitchFamily="18" charset="0"/>
                        </a:rPr>
                        <m:t>𝑆</m:t>
                      </m:r>
                    </m:oMath>
                  </m:oMathPara>
                </a14:m>
                <a:endParaRPr lang="en-GB" sz="4000" dirty="0"/>
              </a:p>
            </p:txBody>
          </p:sp>
        </mc:Choice>
        <mc:Fallback xmlns="">
          <p:sp>
            <p:nvSpPr>
              <p:cNvPr id="23" name="TextBox 22">
                <a:extLst>
                  <a:ext uri="{FF2B5EF4-FFF2-40B4-BE49-F238E27FC236}">
                    <a16:creationId xmlns:a16="http://schemas.microsoft.com/office/drawing/2014/main" id="{03DBF7E8-7073-5B63-07AD-B149C80CC454}"/>
                  </a:ext>
                </a:extLst>
              </p:cNvPr>
              <p:cNvSpPr txBox="1">
                <a:spLocks noRot="1" noChangeAspect="1" noMove="1" noResize="1" noEditPoints="1" noAdjustHandles="1" noChangeArrowheads="1" noChangeShapeType="1" noTextEdit="1"/>
              </p:cNvSpPr>
              <p:nvPr/>
            </p:nvSpPr>
            <p:spPr>
              <a:xfrm>
                <a:off x="9659816" y="5761801"/>
                <a:ext cx="1066800" cy="615553"/>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7075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0067-9CF2-6FBD-E059-23272D60F7E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2B21E79-A0C7-C619-7116-0BA4FCFB0211}"/>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F9405C2A-92AB-84B0-569F-E0E2A2E6AD38}"/>
              </a:ext>
            </a:extLst>
          </p:cNvPr>
          <p:cNvSpPr txBox="1"/>
          <p:nvPr/>
        </p:nvSpPr>
        <p:spPr>
          <a:xfrm>
            <a:off x="980283" y="457200"/>
            <a:ext cx="97580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Sample 1</a:t>
            </a:r>
          </a:p>
        </p:txBody>
      </p:sp>
      <p:graphicFrame>
        <p:nvGraphicFramePr>
          <p:cNvPr id="2" name="Table 1">
            <a:extLst>
              <a:ext uri="{FF2B5EF4-FFF2-40B4-BE49-F238E27FC236}">
                <a16:creationId xmlns:a16="http://schemas.microsoft.com/office/drawing/2014/main" id="{ACEB2D80-C623-F7FF-6DDE-A863C80B5F28}"/>
              </a:ext>
            </a:extLst>
          </p:cNvPr>
          <p:cNvGraphicFramePr>
            <a:graphicFrameLocks noGrp="1"/>
          </p:cNvGraphicFramePr>
          <p:nvPr>
            <p:extLst>
              <p:ext uri="{D42A27DB-BD31-4B8C-83A1-F6EECF244321}">
                <p14:modId xmlns:p14="http://schemas.microsoft.com/office/powerpoint/2010/main" val="194261343"/>
              </p:ext>
            </p:extLst>
          </p:nvPr>
        </p:nvGraphicFramePr>
        <p:xfrm>
          <a:off x="1117602" y="1809916"/>
          <a:ext cx="8128000" cy="370840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3170577829"/>
                    </a:ext>
                  </a:extLst>
                </a:gridCol>
                <a:gridCol w="812800">
                  <a:extLst>
                    <a:ext uri="{9D8B030D-6E8A-4147-A177-3AD203B41FA5}">
                      <a16:colId xmlns:a16="http://schemas.microsoft.com/office/drawing/2014/main" val="4139823559"/>
                    </a:ext>
                  </a:extLst>
                </a:gridCol>
                <a:gridCol w="812800">
                  <a:extLst>
                    <a:ext uri="{9D8B030D-6E8A-4147-A177-3AD203B41FA5}">
                      <a16:colId xmlns:a16="http://schemas.microsoft.com/office/drawing/2014/main" val="1588337454"/>
                    </a:ext>
                  </a:extLst>
                </a:gridCol>
                <a:gridCol w="812800">
                  <a:extLst>
                    <a:ext uri="{9D8B030D-6E8A-4147-A177-3AD203B41FA5}">
                      <a16:colId xmlns:a16="http://schemas.microsoft.com/office/drawing/2014/main" val="3731672724"/>
                    </a:ext>
                  </a:extLst>
                </a:gridCol>
                <a:gridCol w="812800">
                  <a:extLst>
                    <a:ext uri="{9D8B030D-6E8A-4147-A177-3AD203B41FA5}">
                      <a16:colId xmlns:a16="http://schemas.microsoft.com/office/drawing/2014/main" val="1028753353"/>
                    </a:ext>
                  </a:extLst>
                </a:gridCol>
                <a:gridCol w="812800">
                  <a:extLst>
                    <a:ext uri="{9D8B030D-6E8A-4147-A177-3AD203B41FA5}">
                      <a16:colId xmlns:a16="http://schemas.microsoft.com/office/drawing/2014/main" val="713964632"/>
                    </a:ext>
                  </a:extLst>
                </a:gridCol>
                <a:gridCol w="812800">
                  <a:extLst>
                    <a:ext uri="{9D8B030D-6E8A-4147-A177-3AD203B41FA5}">
                      <a16:colId xmlns:a16="http://schemas.microsoft.com/office/drawing/2014/main" val="3016286478"/>
                    </a:ext>
                  </a:extLst>
                </a:gridCol>
                <a:gridCol w="812800">
                  <a:extLst>
                    <a:ext uri="{9D8B030D-6E8A-4147-A177-3AD203B41FA5}">
                      <a16:colId xmlns:a16="http://schemas.microsoft.com/office/drawing/2014/main" val="1973521603"/>
                    </a:ext>
                  </a:extLst>
                </a:gridCol>
                <a:gridCol w="812800">
                  <a:extLst>
                    <a:ext uri="{9D8B030D-6E8A-4147-A177-3AD203B41FA5}">
                      <a16:colId xmlns:a16="http://schemas.microsoft.com/office/drawing/2014/main" val="1267590283"/>
                    </a:ext>
                  </a:extLst>
                </a:gridCol>
                <a:gridCol w="812800">
                  <a:extLst>
                    <a:ext uri="{9D8B030D-6E8A-4147-A177-3AD203B41FA5}">
                      <a16:colId xmlns:a16="http://schemas.microsoft.com/office/drawing/2014/main" val="3088484983"/>
                    </a:ext>
                  </a:extLst>
                </a:gridCol>
              </a:tblGrid>
              <a:tr h="370840">
                <a:tc>
                  <a:txBody>
                    <a:bodyPr/>
                    <a:lstStyle/>
                    <a:p>
                      <a:r>
                        <a:rPr lang="en-GB" dirty="0"/>
                        <a:t>4.77</a:t>
                      </a:r>
                    </a:p>
                  </a:txBody>
                  <a:tcPr/>
                </a:tc>
                <a:tc>
                  <a:txBody>
                    <a:bodyPr/>
                    <a:lstStyle/>
                    <a:p>
                      <a:r>
                        <a:rPr lang="en-GB" dirty="0"/>
                        <a:t>9.58</a:t>
                      </a:r>
                    </a:p>
                  </a:txBody>
                  <a:tcPr/>
                </a:tc>
                <a:tc>
                  <a:txBody>
                    <a:bodyPr/>
                    <a:lstStyle/>
                    <a:p>
                      <a:r>
                        <a:rPr lang="en-GB" dirty="0"/>
                        <a:t>11.44</a:t>
                      </a:r>
                    </a:p>
                  </a:txBody>
                  <a:tcPr/>
                </a:tc>
                <a:tc>
                  <a:txBody>
                    <a:bodyPr/>
                    <a:lstStyle/>
                    <a:p>
                      <a:r>
                        <a:rPr lang="en-GB" dirty="0"/>
                        <a:t>7.65</a:t>
                      </a:r>
                    </a:p>
                  </a:txBody>
                  <a:tcPr/>
                </a:tc>
                <a:tc>
                  <a:txBody>
                    <a:bodyPr/>
                    <a:lstStyle/>
                    <a:p>
                      <a:r>
                        <a:rPr lang="en-GB" dirty="0"/>
                        <a:t>17.83</a:t>
                      </a:r>
                    </a:p>
                  </a:txBody>
                  <a:tcPr/>
                </a:tc>
                <a:tc>
                  <a:txBody>
                    <a:bodyPr/>
                    <a:lstStyle/>
                    <a:p>
                      <a:r>
                        <a:rPr lang="en-GB" dirty="0"/>
                        <a:t>8,1</a:t>
                      </a:r>
                    </a:p>
                  </a:txBody>
                  <a:tcPr/>
                </a:tc>
                <a:tc>
                  <a:txBody>
                    <a:bodyPr/>
                    <a:lstStyle/>
                    <a:p>
                      <a:r>
                        <a:rPr lang="en-GB" dirty="0"/>
                        <a:t>2.49</a:t>
                      </a:r>
                    </a:p>
                  </a:txBody>
                  <a:tcPr/>
                </a:tc>
                <a:tc>
                  <a:txBody>
                    <a:bodyPr/>
                    <a:lstStyle/>
                    <a:p>
                      <a:r>
                        <a:rPr lang="en-GB" dirty="0"/>
                        <a:t>12.65</a:t>
                      </a:r>
                    </a:p>
                  </a:txBody>
                  <a:tcPr/>
                </a:tc>
                <a:tc>
                  <a:txBody>
                    <a:bodyPr/>
                    <a:lstStyle/>
                    <a:p>
                      <a:r>
                        <a:rPr lang="en-GB" dirty="0"/>
                        <a:t>6.9</a:t>
                      </a:r>
                    </a:p>
                  </a:txBody>
                  <a:tcPr/>
                </a:tc>
                <a:tc>
                  <a:txBody>
                    <a:bodyPr/>
                    <a:lstStyle/>
                    <a:p>
                      <a:r>
                        <a:rPr lang="en-GB" dirty="0"/>
                        <a:t>2.46</a:t>
                      </a:r>
                    </a:p>
                  </a:txBody>
                  <a:tcPr/>
                </a:tc>
                <a:extLst>
                  <a:ext uri="{0D108BD9-81ED-4DB2-BD59-A6C34878D82A}">
                    <a16:rowId xmlns:a16="http://schemas.microsoft.com/office/drawing/2014/main" val="1810994557"/>
                  </a:ext>
                </a:extLst>
              </a:tr>
              <a:tr h="370840">
                <a:tc>
                  <a:txBody>
                    <a:bodyPr/>
                    <a:lstStyle/>
                    <a:p>
                      <a:r>
                        <a:rPr lang="en-GB" dirty="0"/>
                        <a:t>9.53</a:t>
                      </a:r>
                    </a:p>
                  </a:txBody>
                  <a:tcPr/>
                </a:tc>
                <a:tc>
                  <a:txBody>
                    <a:bodyPr/>
                    <a:lstStyle/>
                    <a:p>
                      <a:r>
                        <a:rPr lang="en-GB" dirty="0"/>
                        <a:t>14.45</a:t>
                      </a:r>
                    </a:p>
                  </a:txBody>
                  <a:tcPr/>
                </a:tc>
                <a:tc>
                  <a:txBody>
                    <a:bodyPr/>
                    <a:lstStyle/>
                    <a:p>
                      <a:r>
                        <a:rPr lang="en-GB" dirty="0"/>
                        <a:t>16.79</a:t>
                      </a:r>
                    </a:p>
                  </a:txBody>
                  <a:tcPr/>
                </a:tc>
                <a:tc>
                  <a:txBody>
                    <a:bodyPr/>
                    <a:lstStyle/>
                    <a:p>
                      <a:r>
                        <a:rPr lang="en-GB" dirty="0"/>
                        <a:t>3.3</a:t>
                      </a:r>
                    </a:p>
                  </a:txBody>
                  <a:tcPr/>
                </a:tc>
                <a:tc>
                  <a:txBody>
                    <a:bodyPr/>
                    <a:lstStyle/>
                    <a:p>
                      <a:r>
                        <a:rPr lang="en-GB" dirty="0"/>
                        <a:t>8.06</a:t>
                      </a:r>
                    </a:p>
                  </a:txBody>
                  <a:tcPr/>
                </a:tc>
                <a:tc>
                  <a:txBody>
                    <a:bodyPr/>
                    <a:lstStyle/>
                    <a:p>
                      <a:r>
                        <a:rPr lang="en-GB" dirty="0"/>
                        <a:t>3.67</a:t>
                      </a:r>
                    </a:p>
                  </a:txBody>
                  <a:tcPr/>
                </a:tc>
                <a:tc>
                  <a:txBody>
                    <a:bodyPr/>
                    <a:lstStyle/>
                    <a:p>
                      <a:r>
                        <a:rPr lang="en-GB" dirty="0"/>
                        <a:t>11.83</a:t>
                      </a:r>
                    </a:p>
                  </a:txBody>
                  <a:tcPr/>
                </a:tc>
                <a:tc>
                  <a:txBody>
                    <a:bodyPr/>
                    <a:lstStyle/>
                    <a:p>
                      <a:r>
                        <a:rPr lang="en-GB" dirty="0"/>
                        <a:t>13.28</a:t>
                      </a:r>
                    </a:p>
                  </a:txBody>
                  <a:tcPr/>
                </a:tc>
                <a:tc>
                  <a:txBody>
                    <a:bodyPr/>
                    <a:lstStyle/>
                    <a:p>
                      <a:r>
                        <a:rPr lang="en-GB" dirty="0"/>
                        <a:t>17.54</a:t>
                      </a:r>
                    </a:p>
                  </a:txBody>
                  <a:tcPr/>
                </a:tc>
                <a:tc>
                  <a:txBody>
                    <a:bodyPr/>
                    <a:lstStyle/>
                    <a:p>
                      <a:r>
                        <a:rPr lang="en-GB" dirty="0"/>
                        <a:t>5.9</a:t>
                      </a:r>
                    </a:p>
                  </a:txBody>
                  <a:tcPr/>
                </a:tc>
                <a:extLst>
                  <a:ext uri="{0D108BD9-81ED-4DB2-BD59-A6C34878D82A}">
                    <a16:rowId xmlns:a16="http://schemas.microsoft.com/office/drawing/2014/main" val="2707048222"/>
                  </a:ext>
                </a:extLst>
              </a:tr>
              <a:tr h="370840">
                <a:tc>
                  <a:txBody>
                    <a:bodyPr/>
                    <a:lstStyle/>
                    <a:p>
                      <a:r>
                        <a:rPr lang="en-GB" dirty="0"/>
                        <a:t>18.32</a:t>
                      </a:r>
                    </a:p>
                  </a:txBody>
                  <a:tcPr/>
                </a:tc>
                <a:tc>
                  <a:txBody>
                    <a:bodyPr/>
                    <a:lstStyle/>
                    <a:p>
                      <a:r>
                        <a:rPr lang="en-GB" dirty="0"/>
                        <a:t>3.12</a:t>
                      </a:r>
                    </a:p>
                  </a:txBody>
                  <a:tcPr/>
                </a:tc>
                <a:tc>
                  <a:txBody>
                    <a:bodyPr/>
                    <a:lstStyle/>
                    <a:p>
                      <a:r>
                        <a:rPr lang="en-GB" dirty="0"/>
                        <a:t>2.58</a:t>
                      </a:r>
                    </a:p>
                  </a:txBody>
                  <a:tcPr/>
                </a:tc>
                <a:tc>
                  <a:txBody>
                    <a:bodyPr/>
                    <a:lstStyle/>
                    <a:p>
                      <a:r>
                        <a:rPr lang="en-GB" dirty="0"/>
                        <a:t>1.51</a:t>
                      </a:r>
                    </a:p>
                  </a:txBody>
                  <a:tcPr/>
                </a:tc>
                <a:tc>
                  <a:txBody>
                    <a:bodyPr/>
                    <a:lstStyle/>
                    <a:p>
                      <a:r>
                        <a:rPr lang="en-GB" dirty="0"/>
                        <a:t>18.87</a:t>
                      </a:r>
                    </a:p>
                  </a:txBody>
                  <a:tcPr/>
                </a:tc>
                <a:tc>
                  <a:txBody>
                    <a:bodyPr/>
                    <a:lstStyle/>
                    <a:p>
                      <a:r>
                        <a:rPr lang="en-GB" dirty="0"/>
                        <a:t>5.68</a:t>
                      </a:r>
                    </a:p>
                  </a:txBody>
                  <a:tcPr/>
                </a:tc>
                <a:tc>
                  <a:txBody>
                    <a:bodyPr/>
                    <a:lstStyle/>
                    <a:p>
                      <a:r>
                        <a:rPr lang="en-GB" dirty="0"/>
                        <a:t>4.36</a:t>
                      </a:r>
                    </a:p>
                  </a:txBody>
                  <a:tcPr/>
                </a:tc>
                <a:tc>
                  <a:txBody>
                    <a:bodyPr/>
                    <a:lstStyle/>
                    <a:p>
                      <a:r>
                        <a:rPr lang="en-GB" dirty="0"/>
                        <a:t>7.16</a:t>
                      </a:r>
                    </a:p>
                  </a:txBody>
                  <a:tcPr/>
                </a:tc>
                <a:tc>
                  <a:txBody>
                    <a:bodyPr/>
                    <a:lstStyle/>
                    <a:p>
                      <a:r>
                        <a:rPr lang="en-GB" dirty="0"/>
                        <a:t>3.74</a:t>
                      </a:r>
                    </a:p>
                  </a:txBody>
                  <a:tcPr/>
                </a:tc>
                <a:tc>
                  <a:txBody>
                    <a:bodyPr/>
                    <a:lstStyle/>
                    <a:p>
                      <a:r>
                        <a:rPr lang="en-GB" dirty="0"/>
                        <a:t>13.23</a:t>
                      </a:r>
                    </a:p>
                  </a:txBody>
                  <a:tcPr/>
                </a:tc>
                <a:extLst>
                  <a:ext uri="{0D108BD9-81ED-4DB2-BD59-A6C34878D82A}">
                    <a16:rowId xmlns:a16="http://schemas.microsoft.com/office/drawing/2014/main" val="247445353"/>
                  </a:ext>
                </a:extLst>
              </a:tr>
              <a:tr h="370840">
                <a:tc>
                  <a:txBody>
                    <a:bodyPr/>
                    <a:lstStyle/>
                    <a:p>
                      <a:r>
                        <a:rPr lang="en-GB" dirty="0"/>
                        <a:t>15.66</a:t>
                      </a:r>
                    </a:p>
                  </a:txBody>
                  <a:tcPr/>
                </a:tc>
                <a:tc>
                  <a:txBody>
                    <a:bodyPr/>
                    <a:lstStyle/>
                    <a:p>
                      <a:r>
                        <a:rPr lang="en-GB" dirty="0"/>
                        <a:t>14.29</a:t>
                      </a:r>
                    </a:p>
                  </a:txBody>
                  <a:tcPr/>
                </a:tc>
                <a:tc>
                  <a:txBody>
                    <a:bodyPr/>
                    <a:lstStyle/>
                    <a:p>
                      <a:r>
                        <a:rPr lang="en-GB" dirty="0"/>
                        <a:t>4.96</a:t>
                      </a:r>
                    </a:p>
                  </a:txBody>
                  <a:tcPr/>
                </a:tc>
                <a:tc>
                  <a:txBody>
                    <a:bodyPr/>
                    <a:lstStyle/>
                    <a:p>
                      <a:r>
                        <a:rPr lang="en-GB" dirty="0"/>
                        <a:t>16.94</a:t>
                      </a:r>
                    </a:p>
                  </a:txBody>
                  <a:tcPr/>
                </a:tc>
                <a:tc>
                  <a:txBody>
                    <a:bodyPr/>
                    <a:lstStyle/>
                    <a:p>
                      <a:r>
                        <a:rPr lang="en-GB" dirty="0"/>
                        <a:t>1.82</a:t>
                      </a:r>
                    </a:p>
                  </a:txBody>
                  <a:tcPr/>
                </a:tc>
                <a:tc>
                  <a:txBody>
                    <a:bodyPr/>
                    <a:lstStyle/>
                    <a:p>
                      <a:r>
                        <a:rPr lang="en-GB" dirty="0"/>
                        <a:t>7.07</a:t>
                      </a:r>
                    </a:p>
                  </a:txBody>
                  <a:tcPr/>
                </a:tc>
                <a:tc>
                  <a:txBody>
                    <a:bodyPr/>
                    <a:lstStyle/>
                    <a:p>
                      <a:r>
                        <a:rPr lang="en-GB" dirty="0"/>
                        <a:t>3.39</a:t>
                      </a:r>
                    </a:p>
                  </a:txBody>
                  <a:tcPr/>
                </a:tc>
                <a:tc>
                  <a:txBody>
                    <a:bodyPr/>
                    <a:lstStyle/>
                    <a:p>
                      <a:r>
                        <a:rPr lang="en-GB" dirty="0"/>
                        <a:t>15.13</a:t>
                      </a:r>
                    </a:p>
                  </a:txBody>
                  <a:tcPr/>
                </a:tc>
                <a:tc>
                  <a:txBody>
                    <a:bodyPr/>
                    <a:lstStyle/>
                    <a:p>
                      <a:r>
                        <a:rPr lang="en-GB" dirty="0"/>
                        <a:t>15.36</a:t>
                      </a:r>
                    </a:p>
                  </a:txBody>
                  <a:tcPr/>
                </a:tc>
                <a:tc>
                  <a:txBody>
                    <a:bodyPr/>
                    <a:lstStyle/>
                    <a:p>
                      <a:r>
                        <a:rPr lang="en-GB" dirty="0"/>
                        <a:t>18.52</a:t>
                      </a:r>
                    </a:p>
                  </a:txBody>
                  <a:tcPr/>
                </a:tc>
                <a:extLst>
                  <a:ext uri="{0D108BD9-81ED-4DB2-BD59-A6C34878D82A}">
                    <a16:rowId xmlns:a16="http://schemas.microsoft.com/office/drawing/2014/main" val="2818873160"/>
                  </a:ext>
                </a:extLst>
              </a:tr>
              <a:tr h="370840">
                <a:tc>
                  <a:txBody>
                    <a:bodyPr/>
                    <a:lstStyle/>
                    <a:p>
                      <a:r>
                        <a:rPr lang="en-GB" dirty="0"/>
                        <a:t>10.48</a:t>
                      </a:r>
                    </a:p>
                  </a:txBody>
                  <a:tcPr/>
                </a:tc>
                <a:tc>
                  <a:txBody>
                    <a:bodyPr/>
                    <a:lstStyle/>
                    <a:p>
                      <a:r>
                        <a:rPr lang="en-GB" dirty="0"/>
                        <a:t>3.43</a:t>
                      </a:r>
                    </a:p>
                  </a:txBody>
                  <a:tcPr/>
                </a:tc>
                <a:tc>
                  <a:txBody>
                    <a:bodyPr/>
                    <a:lstStyle/>
                    <a:p>
                      <a:r>
                        <a:rPr lang="en-GB" dirty="0"/>
                        <a:t>12.99</a:t>
                      </a:r>
                    </a:p>
                  </a:txBody>
                  <a:tcPr/>
                </a:tc>
                <a:tc>
                  <a:txBody>
                    <a:bodyPr/>
                    <a:lstStyle/>
                    <a:p>
                      <a:r>
                        <a:rPr lang="en-GB" dirty="0"/>
                        <a:t>19.37</a:t>
                      </a:r>
                    </a:p>
                  </a:txBody>
                  <a:tcPr/>
                </a:tc>
                <a:tc>
                  <a:txBody>
                    <a:bodyPr/>
                    <a:lstStyle/>
                    <a:p>
                      <a:r>
                        <a:rPr lang="en-GB" dirty="0"/>
                        <a:t>4.42</a:t>
                      </a:r>
                    </a:p>
                  </a:txBody>
                  <a:tcPr/>
                </a:tc>
                <a:tc>
                  <a:txBody>
                    <a:bodyPr/>
                    <a:lstStyle/>
                    <a:p>
                      <a:r>
                        <a:rPr lang="en-GB" dirty="0"/>
                        <a:t>4.86</a:t>
                      </a:r>
                    </a:p>
                  </a:txBody>
                  <a:tcPr/>
                </a:tc>
                <a:tc>
                  <a:txBody>
                    <a:bodyPr/>
                    <a:lstStyle/>
                    <a:p>
                      <a:r>
                        <a:rPr lang="en-GB" dirty="0"/>
                        <a:t>8.24</a:t>
                      </a:r>
                    </a:p>
                  </a:txBody>
                  <a:tcPr/>
                </a:tc>
                <a:tc>
                  <a:txBody>
                    <a:bodyPr/>
                    <a:lstStyle/>
                    <a:p>
                      <a:r>
                        <a:rPr lang="en-GB" dirty="0"/>
                        <a:t>18.46</a:t>
                      </a:r>
                    </a:p>
                  </a:txBody>
                  <a:tcPr/>
                </a:tc>
                <a:tc>
                  <a:txBody>
                    <a:bodyPr/>
                    <a:lstStyle/>
                    <a:p>
                      <a:r>
                        <a:rPr lang="en-GB" dirty="0"/>
                        <a:t>3.81</a:t>
                      </a:r>
                    </a:p>
                  </a:txBody>
                  <a:tcPr/>
                </a:tc>
                <a:tc>
                  <a:txBody>
                    <a:bodyPr/>
                    <a:lstStyle/>
                    <a:p>
                      <a:r>
                        <a:rPr lang="en-GB" dirty="0"/>
                        <a:t>1.55</a:t>
                      </a:r>
                    </a:p>
                  </a:txBody>
                  <a:tcPr/>
                </a:tc>
                <a:extLst>
                  <a:ext uri="{0D108BD9-81ED-4DB2-BD59-A6C34878D82A}">
                    <a16:rowId xmlns:a16="http://schemas.microsoft.com/office/drawing/2014/main" val="132386794"/>
                  </a:ext>
                </a:extLst>
              </a:tr>
              <a:tr h="370840">
                <a:tc>
                  <a:txBody>
                    <a:bodyPr/>
                    <a:lstStyle/>
                    <a:p>
                      <a:r>
                        <a:rPr lang="en-GB" dirty="0"/>
                        <a:t>5.95</a:t>
                      </a:r>
                    </a:p>
                  </a:txBody>
                  <a:tcPr/>
                </a:tc>
                <a:tc>
                  <a:txBody>
                    <a:bodyPr/>
                    <a:lstStyle/>
                    <a:p>
                      <a:r>
                        <a:rPr lang="en-GB" dirty="0"/>
                        <a:t>4.39</a:t>
                      </a:r>
                    </a:p>
                  </a:txBody>
                  <a:tcPr/>
                </a:tc>
                <a:tc>
                  <a:txBody>
                    <a:bodyPr/>
                    <a:lstStyle/>
                    <a:p>
                      <a:r>
                        <a:rPr lang="en-GB" dirty="0"/>
                        <a:t>8.2</a:t>
                      </a:r>
                    </a:p>
                  </a:txBody>
                  <a:tcPr/>
                </a:tc>
                <a:tc>
                  <a:txBody>
                    <a:bodyPr/>
                    <a:lstStyle/>
                    <a:p>
                      <a:r>
                        <a:rPr lang="en-GB" dirty="0"/>
                        <a:t>5.31</a:t>
                      </a:r>
                    </a:p>
                  </a:txBody>
                  <a:tcPr/>
                </a:tc>
                <a:tc>
                  <a:txBody>
                    <a:bodyPr/>
                    <a:lstStyle/>
                    <a:p>
                      <a:r>
                        <a:rPr lang="en-GB" dirty="0"/>
                        <a:t>4.44</a:t>
                      </a:r>
                    </a:p>
                  </a:txBody>
                  <a:tcPr/>
                </a:tc>
                <a:tc>
                  <a:txBody>
                    <a:bodyPr/>
                    <a:lstStyle/>
                    <a:p>
                      <a:r>
                        <a:rPr lang="en-GB" dirty="0"/>
                        <a:t>3.69</a:t>
                      </a:r>
                    </a:p>
                  </a:txBody>
                  <a:tcPr/>
                </a:tc>
                <a:tc>
                  <a:txBody>
                    <a:bodyPr/>
                    <a:lstStyle/>
                    <a:p>
                      <a:r>
                        <a:rPr lang="en-GB" dirty="0"/>
                        <a:t>8.08</a:t>
                      </a:r>
                    </a:p>
                  </a:txBody>
                  <a:tcPr/>
                </a:tc>
                <a:tc>
                  <a:txBody>
                    <a:bodyPr/>
                    <a:lstStyle/>
                    <a:p>
                      <a:r>
                        <a:rPr lang="en-GB" dirty="0"/>
                        <a:t>6.63</a:t>
                      </a:r>
                    </a:p>
                  </a:txBody>
                  <a:tcPr/>
                </a:tc>
                <a:tc>
                  <a:txBody>
                    <a:bodyPr/>
                    <a:lstStyle/>
                    <a:p>
                      <a:r>
                        <a:rPr lang="en-GB" dirty="0"/>
                        <a:t>3.5</a:t>
                      </a:r>
                    </a:p>
                  </a:txBody>
                  <a:tcPr/>
                </a:tc>
                <a:tc>
                  <a:txBody>
                    <a:bodyPr/>
                    <a:lstStyle/>
                    <a:p>
                      <a:r>
                        <a:rPr lang="en-GB" dirty="0"/>
                        <a:t>7.08</a:t>
                      </a:r>
                    </a:p>
                  </a:txBody>
                  <a:tcPr/>
                </a:tc>
                <a:extLst>
                  <a:ext uri="{0D108BD9-81ED-4DB2-BD59-A6C34878D82A}">
                    <a16:rowId xmlns:a16="http://schemas.microsoft.com/office/drawing/2014/main" val="1968914251"/>
                  </a:ext>
                </a:extLst>
              </a:tr>
              <a:tr h="370840">
                <a:tc>
                  <a:txBody>
                    <a:bodyPr/>
                    <a:lstStyle/>
                    <a:p>
                      <a:r>
                        <a:rPr lang="en-GB" dirty="0"/>
                        <a:t>18.58</a:t>
                      </a:r>
                    </a:p>
                  </a:txBody>
                  <a:tcPr/>
                </a:tc>
                <a:tc>
                  <a:txBody>
                    <a:bodyPr/>
                    <a:lstStyle/>
                    <a:p>
                      <a:r>
                        <a:rPr lang="en-GB" dirty="0"/>
                        <a:t>9.92</a:t>
                      </a:r>
                    </a:p>
                  </a:txBody>
                  <a:tcPr/>
                </a:tc>
                <a:tc>
                  <a:txBody>
                    <a:bodyPr/>
                    <a:lstStyle/>
                    <a:p>
                      <a:r>
                        <a:rPr lang="en-GB" dirty="0"/>
                        <a:t>6.75</a:t>
                      </a:r>
                    </a:p>
                  </a:txBody>
                  <a:tcPr/>
                </a:tc>
                <a:tc>
                  <a:txBody>
                    <a:bodyPr/>
                    <a:lstStyle/>
                    <a:p>
                      <a:r>
                        <a:rPr lang="en-GB" dirty="0"/>
                        <a:t>9.63</a:t>
                      </a:r>
                    </a:p>
                  </a:txBody>
                  <a:tcPr/>
                </a:tc>
                <a:tc>
                  <a:txBody>
                    <a:bodyPr/>
                    <a:lstStyle/>
                    <a:p>
                      <a:r>
                        <a:rPr lang="en-GB" dirty="0"/>
                        <a:t>12.53</a:t>
                      </a:r>
                    </a:p>
                  </a:txBody>
                  <a:tcPr/>
                </a:tc>
                <a:tc>
                  <a:txBody>
                    <a:bodyPr/>
                    <a:lstStyle/>
                    <a:p>
                      <a:r>
                        <a:rPr lang="en-GB" dirty="0"/>
                        <a:t>4.57</a:t>
                      </a:r>
                    </a:p>
                  </a:txBody>
                  <a:tcPr/>
                </a:tc>
                <a:tc>
                  <a:txBody>
                    <a:bodyPr/>
                    <a:lstStyle/>
                    <a:p>
                      <a:r>
                        <a:rPr lang="en-GB" dirty="0"/>
                        <a:t>5.29</a:t>
                      </a:r>
                    </a:p>
                  </a:txBody>
                  <a:tcPr/>
                </a:tc>
                <a:tc>
                  <a:txBody>
                    <a:bodyPr/>
                    <a:lstStyle/>
                    <a:p>
                      <a:r>
                        <a:rPr lang="en-GB" dirty="0"/>
                        <a:t>6.23</a:t>
                      </a:r>
                    </a:p>
                  </a:txBody>
                  <a:tcPr/>
                </a:tc>
                <a:tc>
                  <a:txBody>
                    <a:bodyPr/>
                    <a:lstStyle/>
                    <a:p>
                      <a:r>
                        <a:rPr lang="en-GB" dirty="0"/>
                        <a:t>6.19</a:t>
                      </a:r>
                    </a:p>
                  </a:txBody>
                  <a:tcPr/>
                </a:tc>
                <a:tc>
                  <a:txBody>
                    <a:bodyPr/>
                    <a:lstStyle/>
                    <a:p>
                      <a:r>
                        <a:rPr lang="en-GB" dirty="0"/>
                        <a:t>8.88</a:t>
                      </a:r>
                    </a:p>
                  </a:txBody>
                  <a:tcPr/>
                </a:tc>
                <a:extLst>
                  <a:ext uri="{0D108BD9-81ED-4DB2-BD59-A6C34878D82A}">
                    <a16:rowId xmlns:a16="http://schemas.microsoft.com/office/drawing/2014/main" val="3299695574"/>
                  </a:ext>
                </a:extLst>
              </a:tr>
              <a:tr h="370840">
                <a:tc>
                  <a:txBody>
                    <a:bodyPr/>
                    <a:lstStyle/>
                    <a:p>
                      <a:r>
                        <a:rPr lang="en-GB" dirty="0"/>
                        <a:t>3.7</a:t>
                      </a:r>
                    </a:p>
                  </a:txBody>
                  <a:tcPr/>
                </a:tc>
                <a:tc>
                  <a:txBody>
                    <a:bodyPr/>
                    <a:lstStyle/>
                    <a:p>
                      <a:r>
                        <a:rPr lang="en-GB" dirty="0"/>
                        <a:t>7.78</a:t>
                      </a:r>
                    </a:p>
                  </a:txBody>
                  <a:tcPr/>
                </a:tc>
                <a:tc>
                  <a:txBody>
                    <a:bodyPr/>
                    <a:lstStyle/>
                    <a:p>
                      <a:r>
                        <a:rPr lang="en-GB" dirty="0"/>
                        <a:t>2.5</a:t>
                      </a:r>
                    </a:p>
                  </a:txBody>
                  <a:tcPr/>
                </a:tc>
                <a:tc>
                  <a:txBody>
                    <a:bodyPr/>
                    <a:lstStyle/>
                    <a:p>
                      <a:r>
                        <a:rPr lang="en-GB" dirty="0"/>
                        <a:t>4.12</a:t>
                      </a:r>
                    </a:p>
                  </a:txBody>
                  <a:tcPr/>
                </a:tc>
                <a:tc>
                  <a:txBody>
                    <a:bodyPr/>
                    <a:lstStyle/>
                    <a:p>
                      <a:r>
                        <a:rPr lang="en-GB" dirty="0"/>
                        <a:t>7.32</a:t>
                      </a:r>
                    </a:p>
                  </a:txBody>
                  <a:tcPr/>
                </a:tc>
                <a:tc>
                  <a:txBody>
                    <a:bodyPr/>
                    <a:lstStyle/>
                    <a:p>
                      <a:r>
                        <a:rPr lang="en-GB" dirty="0"/>
                        <a:t>6.6</a:t>
                      </a:r>
                    </a:p>
                  </a:txBody>
                  <a:tcPr/>
                </a:tc>
                <a:tc>
                  <a:txBody>
                    <a:bodyPr/>
                    <a:lstStyle/>
                    <a:p>
                      <a:r>
                        <a:rPr lang="en-GB" dirty="0"/>
                        <a:t>10.14</a:t>
                      </a:r>
                    </a:p>
                  </a:txBody>
                  <a:tcPr/>
                </a:tc>
                <a:tc>
                  <a:txBody>
                    <a:bodyPr/>
                    <a:lstStyle/>
                    <a:p>
                      <a:r>
                        <a:rPr lang="en-GB" dirty="0"/>
                        <a:t>25.94</a:t>
                      </a:r>
                    </a:p>
                  </a:txBody>
                  <a:tcPr/>
                </a:tc>
                <a:tc>
                  <a:txBody>
                    <a:bodyPr/>
                    <a:lstStyle/>
                    <a:p>
                      <a:r>
                        <a:rPr lang="en-GB" dirty="0"/>
                        <a:t>4.63</a:t>
                      </a:r>
                    </a:p>
                  </a:txBody>
                  <a:tcPr/>
                </a:tc>
                <a:tc>
                  <a:txBody>
                    <a:bodyPr/>
                    <a:lstStyle/>
                    <a:p>
                      <a:r>
                        <a:rPr lang="en-GB" dirty="0"/>
                        <a:t>21.1</a:t>
                      </a:r>
                    </a:p>
                  </a:txBody>
                  <a:tcPr/>
                </a:tc>
                <a:extLst>
                  <a:ext uri="{0D108BD9-81ED-4DB2-BD59-A6C34878D82A}">
                    <a16:rowId xmlns:a16="http://schemas.microsoft.com/office/drawing/2014/main" val="1098854091"/>
                  </a:ext>
                </a:extLst>
              </a:tr>
              <a:tr h="370840">
                <a:tc>
                  <a:txBody>
                    <a:bodyPr/>
                    <a:lstStyle/>
                    <a:p>
                      <a:r>
                        <a:rPr lang="en-GB" dirty="0"/>
                        <a:t>5.65</a:t>
                      </a:r>
                    </a:p>
                  </a:txBody>
                  <a:tcPr/>
                </a:tc>
                <a:tc>
                  <a:txBody>
                    <a:bodyPr/>
                    <a:lstStyle/>
                    <a:p>
                      <a:r>
                        <a:rPr lang="en-GB" dirty="0"/>
                        <a:t>7.73</a:t>
                      </a:r>
                    </a:p>
                  </a:txBody>
                  <a:tcPr/>
                </a:tc>
                <a:tc>
                  <a:txBody>
                    <a:bodyPr/>
                    <a:lstStyle/>
                    <a:p>
                      <a:r>
                        <a:rPr lang="en-GB" dirty="0"/>
                        <a:t>14.62</a:t>
                      </a:r>
                    </a:p>
                  </a:txBody>
                  <a:tcPr/>
                </a:tc>
                <a:tc>
                  <a:txBody>
                    <a:bodyPr/>
                    <a:lstStyle/>
                    <a:p>
                      <a:r>
                        <a:rPr lang="en-GB" dirty="0"/>
                        <a:t>7.64</a:t>
                      </a:r>
                    </a:p>
                  </a:txBody>
                  <a:tcPr/>
                </a:tc>
                <a:tc>
                  <a:txBody>
                    <a:bodyPr/>
                    <a:lstStyle/>
                    <a:p>
                      <a:r>
                        <a:rPr lang="en-GB" dirty="0"/>
                        <a:t>20.02</a:t>
                      </a:r>
                    </a:p>
                  </a:txBody>
                  <a:tcPr/>
                </a:tc>
                <a:tc>
                  <a:txBody>
                    <a:bodyPr/>
                    <a:lstStyle/>
                    <a:p>
                      <a:r>
                        <a:rPr lang="en-GB" dirty="0"/>
                        <a:t>5.11</a:t>
                      </a:r>
                    </a:p>
                  </a:txBody>
                  <a:tcPr/>
                </a:tc>
                <a:tc>
                  <a:txBody>
                    <a:bodyPr/>
                    <a:lstStyle/>
                    <a:p>
                      <a:r>
                        <a:rPr lang="en-GB" dirty="0"/>
                        <a:t>5.98</a:t>
                      </a:r>
                    </a:p>
                  </a:txBody>
                  <a:tcPr/>
                </a:tc>
                <a:tc>
                  <a:txBody>
                    <a:bodyPr/>
                    <a:lstStyle/>
                    <a:p>
                      <a:r>
                        <a:rPr lang="en-GB" dirty="0"/>
                        <a:t>5.85</a:t>
                      </a:r>
                    </a:p>
                  </a:txBody>
                  <a:tcPr/>
                </a:tc>
                <a:tc>
                  <a:txBody>
                    <a:bodyPr/>
                    <a:lstStyle/>
                    <a:p>
                      <a:r>
                        <a:rPr lang="en-GB" dirty="0"/>
                        <a:t>4.9</a:t>
                      </a:r>
                    </a:p>
                  </a:txBody>
                  <a:tcPr/>
                </a:tc>
                <a:tc>
                  <a:txBody>
                    <a:bodyPr/>
                    <a:lstStyle/>
                    <a:p>
                      <a:r>
                        <a:rPr lang="en-GB" dirty="0"/>
                        <a:t>11.67</a:t>
                      </a:r>
                    </a:p>
                  </a:txBody>
                  <a:tcPr/>
                </a:tc>
                <a:extLst>
                  <a:ext uri="{0D108BD9-81ED-4DB2-BD59-A6C34878D82A}">
                    <a16:rowId xmlns:a16="http://schemas.microsoft.com/office/drawing/2014/main" val="308352571"/>
                  </a:ext>
                </a:extLst>
              </a:tr>
              <a:tr h="370840">
                <a:tc>
                  <a:txBody>
                    <a:bodyPr/>
                    <a:lstStyle/>
                    <a:p>
                      <a:r>
                        <a:rPr lang="en-GB" dirty="0"/>
                        <a:t>9.57</a:t>
                      </a:r>
                    </a:p>
                  </a:txBody>
                  <a:tcPr/>
                </a:tc>
                <a:tc>
                  <a:txBody>
                    <a:bodyPr/>
                    <a:lstStyle/>
                    <a:p>
                      <a:r>
                        <a:rPr lang="en-GB" dirty="0"/>
                        <a:t>3.53</a:t>
                      </a:r>
                    </a:p>
                  </a:txBody>
                  <a:tcPr/>
                </a:tc>
                <a:tc>
                  <a:txBody>
                    <a:bodyPr/>
                    <a:lstStyle/>
                    <a:p>
                      <a:r>
                        <a:rPr lang="en-GB" dirty="0"/>
                        <a:t>18.32</a:t>
                      </a:r>
                    </a:p>
                  </a:txBody>
                  <a:tcPr/>
                </a:tc>
                <a:tc>
                  <a:txBody>
                    <a:bodyPr/>
                    <a:lstStyle/>
                    <a:p>
                      <a:r>
                        <a:rPr lang="en-GB" dirty="0"/>
                        <a:t>3.5</a:t>
                      </a:r>
                    </a:p>
                  </a:txBody>
                  <a:tcPr/>
                </a:tc>
                <a:tc>
                  <a:txBody>
                    <a:bodyPr/>
                    <a:lstStyle/>
                    <a:p>
                      <a:r>
                        <a:rPr lang="en-GB" dirty="0"/>
                        <a:t>16.27</a:t>
                      </a:r>
                    </a:p>
                  </a:txBody>
                  <a:tcPr/>
                </a:tc>
                <a:tc>
                  <a:txBody>
                    <a:bodyPr/>
                    <a:lstStyle/>
                    <a:p>
                      <a:r>
                        <a:rPr lang="en-GB" dirty="0"/>
                        <a:t>16.14</a:t>
                      </a:r>
                    </a:p>
                  </a:txBody>
                  <a:tcPr/>
                </a:tc>
                <a:tc>
                  <a:txBody>
                    <a:bodyPr/>
                    <a:lstStyle/>
                    <a:p>
                      <a:r>
                        <a:rPr lang="en-GB" dirty="0"/>
                        <a:t>8.14</a:t>
                      </a:r>
                    </a:p>
                  </a:txBody>
                  <a:tcPr/>
                </a:tc>
                <a:tc>
                  <a:txBody>
                    <a:bodyPr/>
                    <a:lstStyle/>
                    <a:p>
                      <a:r>
                        <a:rPr lang="en-GB" dirty="0"/>
                        <a:t>6.95</a:t>
                      </a:r>
                    </a:p>
                  </a:txBody>
                  <a:tcPr/>
                </a:tc>
                <a:tc>
                  <a:txBody>
                    <a:bodyPr/>
                    <a:lstStyle/>
                    <a:p>
                      <a:r>
                        <a:rPr lang="en-GB" dirty="0"/>
                        <a:t>6.09</a:t>
                      </a:r>
                    </a:p>
                  </a:txBody>
                  <a:tcPr/>
                </a:tc>
                <a:tc>
                  <a:txBody>
                    <a:bodyPr/>
                    <a:lstStyle/>
                    <a:p>
                      <a:r>
                        <a:rPr lang="en-GB" dirty="0"/>
                        <a:t>8.71</a:t>
                      </a:r>
                    </a:p>
                  </a:txBody>
                  <a:tcPr/>
                </a:tc>
                <a:extLst>
                  <a:ext uri="{0D108BD9-81ED-4DB2-BD59-A6C34878D82A}">
                    <a16:rowId xmlns:a16="http://schemas.microsoft.com/office/drawing/2014/main" val="472596806"/>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B77193-0E95-2A37-8F05-8D03A2EE8B2E}"/>
                  </a:ext>
                </a:extLst>
              </p:cNvPr>
              <p:cNvSpPr txBox="1"/>
              <p:nvPr/>
            </p:nvSpPr>
            <p:spPr>
              <a:xfrm>
                <a:off x="10023231" y="3429000"/>
                <a:ext cx="1524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b="1" i="1" smtClean="0">
                              <a:solidFill>
                                <a:srgbClr val="1E293B"/>
                              </a:solidFill>
                              <a:latin typeface="Cambria Math" panose="02040503050406030204" pitchFamily="18" charset="0"/>
                              <a:sym typeface="DM Sans"/>
                            </a:rPr>
                          </m:ctrlPr>
                        </m:accPr>
                        <m:e>
                          <m:r>
                            <a:rPr lang="en-GB" b="1" i="1" smtClean="0">
                              <a:solidFill>
                                <a:srgbClr val="1E293B"/>
                              </a:solidFill>
                              <a:latin typeface="Cambria Math" panose="02040503050406030204" pitchFamily="18" charset="0"/>
                              <a:sym typeface="DM Sans"/>
                            </a:rPr>
                            <m:t>𝑿</m:t>
                          </m:r>
                        </m:e>
                      </m:acc>
                      <m:r>
                        <a:rPr lang="en-GB" b="1" i="1" smtClean="0">
                          <a:solidFill>
                            <a:srgbClr val="1E293B"/>
                          </a:solidFill>
                          <a:latin typeface="Cambria Math" panose="02040503050406030204" pitchFamily="18" charset="0"/>
                          <a:sym typeface="DM Sans"/>
                        </a:rPr>
                        <m:t>=£</m:t>
                      </m:r>
                      <m:r>
                        <a:rPr lang="en-GB" b="1" i="1" smtClean="0">
                          <a:solidFill>
                            <a:srgbClr val="1E293B"/>
                          </a:solidFill>
                          <a:latin typeface="Cambria Math" panose="02040503050406030204" pitchFamily="18" charset="0"/>
                          <a:sym typeface="DM Sans"/>
                        </a:rPr>
                        <m:t>𝟖</m:t>
                      </m:r>
                      <m:r>
                        <a:rPr lang="en-GB" b="1" i="1" smtClean="0">
                          <a:solidFill>
                            <a:srgbClr val="1E293B"/>
                          </a:solidFill>
                          <a:latin typeface="Cambria Math" panose="02040503050406030204" pitchFamily="18" charset="0"/>
                          <a:sym typeface="DM Sans"/>
                        </a:rPr>
                        <m:t>.</m:t>
                      </m:r>
                      <m:r>
                        <a:rPr lang="en-GB" b="1" i="1" smtClean="0">
                          <a:solidFill>
                            <a:srgbClr val="1E293B"/>
                          </a:solidFill>
                          <a:latin typeface="Cambria Math" panose="02040503050406030204" pitchFamily="18" charset="0"/>
                          <a:sym typeface="DM Sans"/>
                        </a:rPr>
                        <m:t>𝟗𝟒</m:t>
                      </m:r>
                    </m:oMath>
                  </m:oMathPara>
                </a14:m>
                <a:endParaRPr lang="en-GB" dirty="0"/>
              </a:p>
            </p:txBody>
          </p:sp>
        </mc:Choice>
        <mc:Fallback xmlns="">
          <p:sp>
            <p:nvSpPr>
              <p:cNvPr id="3" name="TextBox 2">
                <a:extLst>
                  <a:ext uri="{FF2B5EF4-FFF2-40B4-BE49-F238E27FC236}">
                    <a16:creationId xmlns:a16="http://schemas.microsoft.com/office/drawing/2014/main" id="{92B77193-0E95-2A37-8F05-8D03A2EE8B2E}"/>
                  </a:ext>
                </a:extLst>
              </p:cNvPr>
              <p:cNvSpPr txBox="1">
                <a:spLocks noRot="1" noChangeAspect="1" noMove="1" noResize="1" noEditPoints="1" noAdjustHandles="1" noChangeArrowheads="1" noChangeShapeType="1" noTextEdit="1"/>
              </p:cNvSpPr>
              <p:nvPr/>
            </p:nvSpPr>
            <p:spPr>
              <a:xfrm>
                <a:off x="10023231" y="3429000"/>
                <a:ext cx="1524000" cy="36933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503530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A877-1749-3CD9-789E-62E724591E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7E1C0B-1BD0-F677-A580-087DD047803B}"/>
              </a:ext>
            </a:extLst>
          </p:cNvPr>
          <p:cNvSpPr/>
          <p:nvPr/>
        </p:nvSpPr>
        <p:spPr>
          <a:xfrm>
            <a:off x="0" y="0"/>
            <a:ext cx="12192000" cy="132296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3600" b="1" dirty="0">
              <a:ln w="0"/>
              <a:solidFill>
                <a:schemeClr val="bg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C0A86C5F-789A-7EB2-C176-91E54E36F159}"/>
              </a:ext>
            </a:extLst>
          </p:cNvPr>
          <p:cNvSpPr txBox="1"/>
          <p:nvPr/>
        </p:nvSpPr>
        <p:spPr>
          <a:xfrm>
            <a:off x="980283" y="457200"/>
            <a:ext cx="10215255" cy="646331"/>
          </a:xfrm>
          <a:prstGeom prst="rect">
            <a:avLst/>
          </a:prstGeom>
          <a:noFill/>
        </p:spPr>
        <p:txBody>
          <a:bodyPr wrap="square" rtlCol="0">
            <a:spAutoFit/>
          </a:bodyPr>
          <a:lstStyle/>
          <a:p>
            <a:r>
              <a:rPr lang="en-GB" sz="3600" b="1" dirty="0">
                <a:solidFill>
                  <a:schemeClr val="bg1"/>
                </a:solidFill>
                <a:latin typeface="Merriweather" panose="00000500000000000000" pitchFamily="2" charset="0"/>
              </a:rPr>
              <a:t>Sample1</a:t>
            </a:r>
          </a:p>
        </p:txBody>
      </p:sp>
      <p:pic>
        <p:nvPicPr>
          <p:cNvPr id="8" name="Picture 7" descr="A graph of a bar graph&#10;&#10;AI-generated content may be incorrect.">
            <a:extLst>
              <a:ext uri="{FF2B5EF4-FFF2-40B4-BE49-F238E27FC236}">
                <a16:creationId xmlns:a16="http://schemas.microsoft.com/office/drawing/2014/main" id="{9E2DF082-59DF-79A5-9F6F-037B879E8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2962"/>
            <a:ext cx="8780594" cy="5268357"/>
          </a:xfrm>
          <a:prstGeom prst="rect">
            <a:avLst/>
          </a:prstGeom>
        </p:spPr>
      </p:pic>
      <p:pic>
        <p:nvPicPr>
          <p:cNvPr id="3" name="Picture 2">
            <a:extLst>
              <a:ext uri="{FF2B5EF4-FFF2-40B4-BE49-F238E27FC236}">
                <a16:creationId xmlns:a16="http://schemas.microsoft.com/office/drawing/2014/main" id="{2B03B96F-3E21-D358-C9CB-772012A7F888}"/>
              </a:ext>
            </a:extLst>
          </p:cNvPr>
          <p:cNvPicPr>
            <a:picLocks noChangeAspect="1"/>
          </p:cNvPicPr>
          <p:nvPr/>
        </p:nvPicPr>
        <p:blipFill>
          <a:blip r:embed="rId4"/>
          <a:srcRect l="8269" t="33333" r="64279" b="19669"/>
          <a:stretch>
            <a:fillRect/>
          </a:stretch>
        </p:blipFill>
        <p:spPr>
          <a:xfrm>
            <a:off x="8780594" y="2936631"/>
            <a:ext cx="2586858" cy="2491154"/>
          </a:xfrm>
          <a:prstGeom prst="rect">
            <a:avLst/>
          </a:prstGeom>
        </p:spPr>
      </p:pic>
    </p:spTree>
    <p:extLst>
      <p:ext uri="{BB962C8B-B14F-4D97-AF65-F5344CB8AC3E}">
        <p14:creationId xmlns:p14="http://schemas.microsoft.com/office/powerpoint/2010/main" val="931245088"/>
      </p:ext>
    </p:extLst>
  </p:cSld>
  <p:clrMapOvr>
    <a:masterClrMapping/>
  </p:clrMapOvr>
</p:sld>
</file>

<file path=ppt/theme/theme1.xml><?xml version="1.0" encoding="utf-8"?>
<a:theme xmlns:a="http://schemas.openxmlformats.org/drawingml/2006/main" name="Citation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3881</TotalTime>
  <Words>5189</Words>
  <Application>Microsoft Office PowerPoint</Application>
  <PresentationFormat>Widescreen</PresentationFormat>
  <Paragraphs>432</Paragraphs>
  <Slides>30</Slides>
  <Notes>30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Aptos</vt:lpstr>
      <vt:lpstr>Arial</vt:lpstr>
      <vt:lpstr>Calibri</vt:lpstr>
      <vt:lpstr>Cambria Math</vt:lpstr>
      <vt:lpstr>DM Sans</vt:lpstr>
      <vt:lpstr>Grandview</vt:lpstr>
      <vt:lpstr>Grandview Display</vt:lpstr>
      <vt:lpstr>Merriweather</vt:lpstr>
      <vt:lpstr>Wingdings</vt:lpstr>
      <vt:lpstr>CitationVTI</vt:lpstr>
      <vt:lpstr>From Data TO DECISION: The Two BRANCHES OF STATISTICS  AN INTRODUCTION TO Inferential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Jorge Sanchez</dc:creator>
  <cp:lastModifiedBy>Jorge Sanchez</cp:lastModifiedBy>
  <cp:revision>26</cp:revision>
  <dcterms:created xsi:type="dcterms:W3CDTF">2024-07-15T14:47:37Z</dcterms:created>
  <dcterms:modified xsi:type="dcterms:W3CDTF">2025-11-11T12:09:47Z</dcterms:modified>
</cp:coreProperties>
</file>